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9" r:id="rId3"/>
    <p:sldId id="259" r:id="rId4"/>
    <p:sldId id="260" r:id="rId5"/>
    <p:sldId id="262" r:id="rId6"/>
    <p:sldId id="263" r:id="rId7"/>
    <p:sldId id="268" r:id="rId8"/>
    <p:sldId id="267" r:id="rId9"/>
    <p:sldId id="295" r:id="rId10"/>
    <p:sldId id="269" r:id="rId11"/>
    <p:sldId id="282" r:id="rId12"/>
    <p:sldId id="270" r:id="rId13"/>
    <p:sldId id="271" r:id="rId14"/>
    <p:sldId id="272" r:id="rId15"/>
    <p:sldId id="292" r:id="rId16"/>
    <p:sldId id="273" r:id="rId17"/>
    <p:sldId id="274" r:id="rId18"/>
    <p:sldId id="275" r:id="rId19"/>
    <p:sldId id="280" r:id="rId20"/>
    <p:sldId id="281" r:id="rId21"/>
    <p:sldId id="283" r:id="rId22"/>
    <p:sldId id="284" r:id="rId23"/>
    <p:sldId id="291" r:id="rId24"/>
    <p:sldId id="287" r:id="rId25"/>
    <p:sldId id="288" r:id="rId26"/>
    <p:sldId id="286" r:id="rId27"/>
    <p:sldId id="285" r:id="rId28"/>
    <p:sldId id="290" r:id="rId29"/>
    <p:sldId id="278" r:id="rId30"/>
    <p:sldId id="293" r:id="rId31"/>
    <p:sldId id="294"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9"/>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varScale="1">
        <p:scale>
          <a:sx n="86" d="100"/>
          <a:sy n="86" d="100"/>
        </p:scale>
        <p:origin x="-15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3B55D2-463F-42FA-80EF-C6BEBB2CE4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423D61F-B96A-4FE5-BE82-3CE23DE31F7C}" type="slidenum">
              <a:rPr lang="en-US" smtClean="0"/>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Page numbers correlate with Harry Wong’s </a:t>
            </a:r>
            <a:r>
              <a:rPr lang="en-US" u="sng" smtClean="0"/>
              <a:t>The First Days of School</a:t>
            </a:r>
            <a:r>
              <a:rPr lang="en-US"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ABE25CF-63C0-4034-98AB-EC23C0C50735}" type="slidenum">
              <a:rPr lang="en-US" smtClean="0"/>
              <a:pPr/>
              <a:t>11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P.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D7BF519-5A5B-4991-AAB2-0FACE09D854F}" type="slidenum">
              <a:rPr lang="en-US" smtClean="0"/>
              <a:pPr/>
              <a:t>12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Example of Bell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6C725C6-8381-44FE-89BF-8E5C2677FDDE}"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What are your guidelines?  They should be evident and posted, students should be aware of guidelines. Send a list of expected guidelines home for parents to look at and sign.  If a child doesn’t have materials don’t make it comfortable, no pencil, give him/her a golf pencil to use until they bring one 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5AABF56-134A-493B-8CC4-82DE183CEDC9}" type="slidenum">
              <a:rPr lang="en-US" smtClean="0"/>
              <a:pPr/>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How will you ensure that you don’t waste time repeating yourself over and over?  Go over this with students.  Let your class know that you expect students to listen, there isn’t much time in the day and there is a lot to accomplish.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028261A-8FF7-4E00-BCBD-98DE72890BB6}" type="slidenum">
              <a:rPr lang="en-US" smtClean="0"/>
              <a:pPr/>
              <a:t>15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Students should not get up during the time you are presenting a lesson or during class discussions.   If a child seems to be having a lot of “bathroom” emergencies a phone call home would be a good idea.  Explain to students that it is important that everyone hears the class discussion and directions.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F3EF1BC-FC83-487E-A8BD-FE93ED03E1F2}" type="slidenum">
              <a:rPr lang="en-US" smtClean="0"/>
              <a:pPr/>
              <a:t>16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Practice this guideline:  What is dignity? (define) What does dignity look like? (have students give examples)  What it isn’t? Frayer Model- Have students come up with ideas, post it in the classroom and send it home.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CF050D0-6841-4051-9296-EC94847E5538}" type="slidenum">
              <a:rPr lang="en-US" smtClean="0"/>
              <a:pPr/>
              <a:t>17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Go over the handbook with the students. As a grade level go over specific pages on certain days of the week. You may need more than one slide for this. This is a catch all guideline.  If you have forgotten something it is in the district handbook.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8539820-8236-4387-B7B0-9655C34794EA}" type="slidenum">
              <a:rPr lang="en-US" smtClean="0"/>
              <a:pPr/>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03E1CB7-3B6B-4A2B-944F-AA122B60A792}" type="slidenum">
              <a:rPr lang="en-US" smtClean="0"/>
              <a:pPr/>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Go over specifically what this means.  Disrespectful means ( write this up with your team) be specific so students know what is expected.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14D8D32-AA00-4502-AD16-D945EDFEC4D3}"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 174,  167-194  It is important to explain, rehearse and reinforce all of the procedures that your student’s should know. Begin the week with a few simple procedures and add to the list as the procedures are needed, an example would be walking down the hall to special classes, lunch or PEB.  A procedure that can be practiced later during week two would be fire drill or school lockdown procedures. No matter what procedure you are teaching always, explain, rehearse and reinforce. Procedures are the “how 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DE81AE5-631C-4EC6-B9BE-496BC21A2C80}" type="slidenum">
              <a:rPr lang="en-US" smtClean="0"/>
              <a:pPr/>
              <a:t>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Have the bell work up on the board first thing day one.  Have a simple way to greet students at the door, find their cubby, desk and begin work while you greet other students as they arrive.  Everyday you should be outside of your door greeting students. Each day from here after, students should enter the room in an orderly fashion, put away their materials and begin the bell work.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E0B82D6-59E5-44F6-8F84-37595709550A}" type="slidenum">
              <a:rPr lang="en-US" smtClean="0"/>
              <a:pPr/>
              <a:t>21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What is your procedure for a tardy student?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B4FD5B7-7B30-404A-AE6C-BA0A3FF215EB}" type="slidenum">
              <a:rPr lang="en-US" smtClean="0"/>
              <a:pPr/>
              <a:t>22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p.181 Raising your hand will be a signal used throughout Patriot Elementary School.  In the primary grades teachers may start with give me five or whatever chant you use, but your hand should still be raised.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9A38307-421B-40BF-ABBD-0C286A72B096}" type="slidenum">
              <a:rPr lang="en-US" smtClean="0"/>
              <a:pPr/>
              <a:t>23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B0BA6D6-F8A6-47B7-B269-7EECA7AEBC48}"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A137FB1-CF35-4272-9128-A3A6688FEFB0}" type="slidenum">
              <a:rPr lang="en-US" smtClean="0"/>
              <a:pPr/>
              <a:t>25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p.170  Come up with a list of ideas that work for your class.  Don’t make the activities busy work, but also don’t make them so much fun that a student will hurry through their work to get to the “Next Best” thing.  Meaningful anchor activities should be posted.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CFEDE15-4D71-4397-BF0E-CE8AF6D92033}" type="slidenum">
              <a:rPr lang="en-US" smtClean="0"/>
              <a:pPr/>
              <a:t>26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School wide format will be shown to all students and used throughout the school.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80DB3E0-34BA-4B3A-93F2-817D8B3E0BA1}" type="slidenum">
              <a:rPr lang="en-US" smtClean="0"/>
              <a:pPr/>
              <a:t>27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C8E351-7877-4137-B4E3-AB29E3B5B5FA}" type="slidenum">
              <a:rPr lang="en-US" smtClean="0"/>
              <a:pPr/>
              <a:t>28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Put the procedure that you want to use in your class.  Remember that having one person pick up and or handout papers takes time.  Try to come up with a system that is quick an easy and doable all year.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8FE8136-78E2-406F-8C9D-E4B004B086E2}" type="slidenum">
              <a:rPr lang="en-US" smtClean="0"/>
              <a:pPr/>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Add grade level procedure for late work.  This is an example but may not work well for elementary students.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B431995-A21F-4659-AB99-B3F3F9643385}" type="slidenum">
              <a:rPr lang="en-US" smtClean="0"/>
              <a:pPr/>
              <a:t>30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Look through the staff handbook and find the procedures for fire drill, tornado drills and lockdown procedures and add them to your grade level PowerPoint.  Come up with substitute teacher plans so that your class knows what is expected if you are absent.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01FBD68-DC7A-445F-97C2-C4AE17F9BEF8}"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Pages 105-107/ Post the first names of all students outside your room.  Be sure to be outside of your classroom the first day and everyday before the students enter. The teacher should have a list of names on a clipboard to greet all students by name and tell them where to sit as they enter. Remember that all students at Patriot are under your watch.  If a child comes up the wrong stairwell or is misbehaving in the halls it is up to you, the adult who witnesses the behavior to correct it quickly and firmly.  If you let it go students will think it is acceptable to choose behaviors that differ from our expectations.  It is important to have a seating plan for each student the first day of school.  Have assigned student seats.  You may do this several ways, see the first days of school p. 106-107</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44DC493-D002-4FAF-A078-8128BA5DBDF3}" type="slidenum">
              <a:rPr lang="en-US" smtClean="0"/>
              <a:pPr/>
              <a:t>31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FBC446F-548D-4B55-8E9D-52CB1BDB409D}" type="slidenum">
              <a:rPr lang="en-US" smtClean="0"/>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Pages 105, 108,110, 116-120.  It is important to have your room set up for optimal learning.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92CE4CC-B54A-4876-99D1-8136EC468EFF}"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p. 105 p.109 Look for ideas: It is a good idea to introduce yourself to your students on the first day of school.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7316C8-AFC4-4268-9FD0-F6C599107B2C}" type="slidenum">
              <a:rPr lang="en-US" smtClean="0"/>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p.105  This slide might not be necessary/appropriate for primary classrooms, but might be a good discussion starter as you move toward making classroom mission and vision statements.  This statement is very true, but be assured that your idea of fair and a student’s idea of fair will most likely never match.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0F3D564-B827-4D70-9BAC-EFA223BE5EE0}" type="slidenum">
              <a:rPr lang="en-US" smtClean="0"/>
              <a:pPr/>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The guidelines and procedures help your students get to work.  The procedures your students practice the first two weeks will help you teach content the rest of the year.  Remember procedures and routines are the doing.   Model procedures, rehearse and practice over and over.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BB3CEBB-1554-408F-8A59-2406240682C9}" type="slidenum">
              <a:rPr lang="en-US" smtClean="0"/>
              <a:pPr/>
              <a:t>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p. 105,152,160,161/ The fewer the rules the better.  Set rules that you can live with and that coincide with Patriot School rules and regulations.  Remember that a student who is not following a rule should be quickly and firmly reminded of correct behavior.  We are all responsible for all of the students in our school. ( P.141-191 The First Days of School) Harry Wong says a rule is a DARE to be broken.  Try not to have too many rules. Discipline gets students to stop.  Procedures get students to do. Go over all rules the first two weeks, make sure that your students understand each of your classroom rules, and follow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44B7A53-C4F3-4C0E-8FB0-65A0D637AF87}" type="slidenum">
              <a:rPr lang="en-US" smtClean="0"/>
              <a:pPr/>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Have Bell work on the board at the beginning of each day, and it should be in the same place. If you are absent you should have the Bell Work available for the substitute.  Bell Work should be meaningful work, work that engages students, a review of the past days work, a writing prompt, or questions that stimulates thinking, and engages students.  It is best if grade levels plan Bell work together. Practice this routine.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3292E-DD36-4061-A709-A9BF6BDB2527}"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8DC48-2C4A-4C0A-9DCD-6176311AF55F}"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B0E152-49EA-4C44-AC7B-5048D560DF24}"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5975B-D137-4F34-84C4-213CF7532BC9}"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744C98-AF5B-4D71-AEE1-A07705C38E0E}"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4C2AA-6EC8-4692-8F5C-F5A0F6A67F60}"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CCF3B7-AFE7-4D0A-811A-05AA31699DD0}"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790BF5-E4FC-41EC-BB20-2C5DA93ABE50}"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8E0E3D-9D16-49FD-B5E7-39D070F296D0}"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21B586-24C4-45EA-A0B2-71C6C2C04FC5}" type="slidenum">
              <a:rPr lang="en-US"/>
              <a:pPr>
                <a:defRPr/>
              </a:pPr>
              <a:t>‹#›</a:t>
            </a:fld>
            <a:endParaRPr lang="en-US"/>
          </a:p>
        </p:txBody>
      </p:sp>
    </p:spTree>
  </p:cSld>
  <p:clrMapOvr>
    <a:masterClrMapping/>
  </p:clrMapOvr>
  <p:transition spd="slow">
    <p:random/>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26028-9E5A-4977-A239-E3D9C9442577}" type="slidenum">
              <a:rPr lang="en-US"/>
              <a:pPr>
                <a:defRPr/>
              </a:pPr>
              <a:t>‹#›</a:t>
            </a:fld>
            <a:endParaRPr lang="en-US"/>
          </a:p>
        </p:txBody>
      </p:sp>
    </p:spTree>
  </p:cSld>
  <p:clrMapOvr>
    <a:masterClrMapping/>
  </p:clrMapOvr>
  <p:transition spd="slow">
    <p:rand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accent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063D3B-DA61-4423-9B62-F25C3C8CEC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sndAc>
      <p:stSnd>
        <p:snd r:embed="rId1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C:\Documents%20and%20Settings\karlaaa\Local%20Settings\Temporary%20Internet%20Files\Content.IE5\HJ2I3GJR\MSj04310600000%5b1%5d.wav" TargetMode="External"/><Relationship Id="rId6" Type="http://schemas.openxmlformats.org/officeDocument/2006/relationships/image" Target="../media/image16.png"/><Relationship Id="rId5" Type="http://schemas.openxmlformats.org/officeDocument/2006/relationships/image" Target="../media/image8.wmf"/><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3.wav"/><Relationship Id="rId7"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18.w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audio" Target="../media/audio3.wav"/><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13.png"/><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16.png"/><Relationship Id="rId5" Type="http://schemas.openxmlformats.org/officeDocument/2006/relationships/image" Target="../media/image37.jpe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7.w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4"/>
          <p:cNvSpPr>
            <a:spLocks noGrp="1"/>
          </p:cNvSpPr>
          <p:nvPr>
            <p:ph type="subTitle" idx="1"/>
          </p:nvPr>
        </p:nvSpPr>
        <p:spPr/>
        <p:txBody>
          <a:bodyPr/>
          <a:lstStyle/>
          <a:p>
            <a:r>
              <a:rPr lang="en-US" dirty="0" smtClean="0"/>
              <a:t>Mrs. High</a:t>
            </a:r>
          </a:p>
          <a:p>
            <a:r>
              <a:rPr lang="en-US" dirty="0" smtClean="0"/>
              <a:t>Grade level: 1st</a:t>
            </a:r>
          </a:p>
          <a:p>
            <a:r>
              <a:rPr lang="en-US" dirty="0" smtClean="0"/>
              <a:t>Room #126</a:t>
            </a:r>
          </a:p>
        </p:txBody>
      </p:sp>
      <p:pic>
        <p:nvPicPr>
          <p:cNvPr id="2051" name="Picture 10" descr="MMj03546910000[1]"/>
          <p:cNvPicPr>
            <a:picLocks noChangeAspect="1" noChangeArrowheads="1" noCrop="1"/>
          </p:cNvPicPr>
          <p:nvPr/>
        </p:nvPicPr>
        <p:blipFill>
          <a:blip r:embed="rId4" cstate="print"/>
          <a:srcRect/>
          <a:stretch>
            <a:fillRect/>
          </a:stretch>
        </p:blipFill>
        <p:spPr bwMode="auto">
          <a:xfrm>
            <a:off x="609600" y="381000"/>
            <a:ext cx="1524000" cy="1468438"/>
          </a:xfrm>
          <a:prstGeom prst="rect">
            <a:avLst/>
          </a:prstGeom>
          <a:noFill/>
          <a:ln w="9525">
            <a:noFill/>
            <a:miter lim="800000"/>
            <a:headEnd/>
            <a:tailEnd/>
          </a:ln>
        </p:spPr>
      </p:pic>
      <p:pic>
        <p:nvPicPr>
          <p:cNvPr id="2052" name="Picture 12" descr="MCj02873900000[1]"/>
          <p:cNvPicPr>
            <a:picLocks noChangeAspect="1" noChangeArrowheads="1"/>
          </p:cNvPicPr>
          <p:nvPr/>
        </p:nvPicPr>
        <p:blipFill>
          <a:blip r:embed="rId5" cstate="print"/>
          <a:srcRect/>
          <a:stretch>
            <a:fillRect/>
          </a:stretch>
        </p:blipFill>
        <p:spPr bwMode="auto">
          <a:xfrm>
            <a:off x="6477000" y="0"/>
            <a:ext cx="2286000" cy="1920875"/>
          </a:xfrm>
          <a:prstGeom prst="rect">
            <a:avLst/>
          </a:prstGeom>
          <a:noFill/>
          <a:ln w="9525">
            <a:noFill/>
            <a:miter lim="800000"/>
            <a:headEnd/>
            <a:tailEnd/>
          </a:ln>
        </p:spPr>
      </p:pic>
      <p:pic>
        <p:nvPicPr>
          <p:cNvPr id="2053" name="Picture 13" descr="MCj02922440000[1]"/>
          <p:cNvPicPr>
            <a:picLocks noChangeAspect="1" noChangeArrowheads="1"/>
          </p:cNvPicPr>
          <p:nvPr/>
        </p:nvPicPr>
        <p:blipFill>
          <a:blip r:embed="rId6" cstate="print"/>
          <a:srcRect/>
          <a:stretch>
            <a:fillRect/>
          </a:stretch>
        </p:blipFill>
        <p:spPr bwMode="auto">
          <a:xfrm>
            <a:off x="381000" y="5105400"/>
            <a:ext cx="1863725" cy="1517650"/>
          </a:xfrm>
          <a:prstGeom prst="rect">
            <a:avLst/>
          </a:prstGeom>
          <a:noFill/>
          <a:ln w="9525">
            <a:noFill/>
            <a:miter lim="800000"/>
            <a:headEnd/>
            <a:tailEnd/>
          </a:ln>
        </p:spPr>
      </p:pic>
      <p:pic>
        <p:nvPicPr>
          <p:cNvPr id="2054" name="Picture 14" descr="MCj03986870000[1]"/>
          <p:cNvPicPr>
            <a:picLocks noChangeAspect="1" noChangeArrowheads="1"/>
          </p:cNvPicPr>
          <p:nvPr/>
        </p:nvPicPr>
        <p:blipFill>
          <a:blip r:embed="rId7" cstate="print"/>
          <a:srcRect/>
          <a:stretch>
            <a:fillRect/>
          </a:stretch>
        </p:blipFill>
        <p:spPr bwMode="auto">
          <a:xfrm>
            <a:off x="6858000" y="4953000"/>
            <a:ext cx="1833563" cy="1495425"/>
          </a:xfrm>
          <a:prstGeom prst="rect">
            <a:avLst/>
          </a:prstGeom>
          <a:noFill/>
          <a:ln w="9525">
            <a:noFill/>
            <a:miter lim="800000"/>
            <a:headEnd/>
            <a:tailEnd/>
          </a:ln>
        </p:spPr>
      </p:pic>
      <p:sp>
        <p:nvSpPr>
          <p:cNvPr id="8" name="Rectangle 7"/>
          <p:cNvSpPr/>
          <p:nvPr/>
        </p:nvSpPr>
        <p:spPr>
          <a:xfrm>
            <a:off x="1858300" y="1371600"/>
            <a:ext cx="5250155" cy="2585323"/>
          </a:xfrm>
          <a:prstGeom prst="rect">
            <a:avLst/>
          </a:prstGeom>
          <a:noFill/>
        </p:spPr>
        <p:txBody>
          <a:bodyPr wrap="none">
            <a:spAutoFit/>
          </a:bodyPr>
          <a:lstStyle/>
          <a:p>
            <a:pPr algn="ctr">
              <a:defRPr/>
            </a:pP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1</a:t>
            </a:r>
            <a:r>
              <a:rPr lang="en-US" sz="5400" b="1" baseline="300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st</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Grade Rules</a:t>
            </a:r>
          </a:p>
          <a:p>
            <a:pPr algn="ctr">
              <a:defRPr/>
            </a:pP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And </a:t>
            </a:r>
          </a:p>
          <a:p>
            <a:pPr algn="ctr">
              <a:defRPr/>
            </a:pP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Procedures</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Guideline #1</a:t>
            </a:r>
          </a:p>
        </p:txBody>
      </p:sp>
      <p:sp>
        <p:nvSpPr>
          <p:cNvPr id="11267" name="Rectangle 3"/>
          <p:cNvSpPr>
            <a:spLocks noGrp="1" noChangeArrowheads="1"/>
          </p:cNvSpPr>
          <p:nvPr>
            <p:ph type="body" idx="1"/>
          </p:nvPr>
        </p:nvSpPr>
        <p:spPr/>
        <p:txBody>
          <a:bodyPr/>
          <a:lstStyle/>
          <a:p>
            <a:pPr eaLnBrk="1" hangingPunct="1"/>
            <a:r>
              <a:rPr lang="en-US" smtClean="0"/>
              <a:t>Be in your assigned seat and working on the assigned Bell Work when the tardy bell rings.</a:t>
            </a:r>
          </a:p>
          <a:p>
            <a:pPr eaLnBrk="1" hangingPunct="1"/>
            <a:endParaRPr lang="en-US" smtClean="0"/>
          </a:p>
        </p:txBody>
      </p:sp>
      <p:pic>
        <p:nvPicPr>
          <p:cNvPr id="11268" name="Picture 5" descr="MCj03252500000[1]"/>
          <p:cNvPicPr>
            <a:picLocks noChangeAspect="1" noChangeArrowheads="1"/>
          </p:cNvPicPr>
          <p:nvPr/>
        </p:nvPicPr>
        <p:blipFill>
          <a:blip r:embed="rId5" cstate="print"/>
          <a:srcRect/>
          <a:stretch>
            <a:fillRect/>
          </a:stretch>
        </p:blipFill>
        <p:spPr bwMode="auto">
          <a:xfrm>
            <a:off x="3733800" y="3352800"/>
            <a:ext cx="1539875" cy="1816100"/>
          </a:xfrm>
          <a:prstGeom prst="rect">
            <a:avLst/>
          </a:prstGeom>
          <a:noFill/>
          <a:ln w="9525">
            <a:noFill/>
            <a:miter lim="800000"/>
            <a:headEnd/>
            <a:tailEnd/>
          </a:ln>
        </p:spPr>
      </p:pic>
      <p:pic>
        <p:nvPicPr>
          <p:cNvPr id="12296" name="MSj04310600000[1].wav">
            <a:hlinkClick r:id="" action="ppaction://media"/>
          </p:cNvPr>
          <p:cNvPicPr>
            <a:picLocks noRot="1" noChangeAspect="1" noChangeArrowheads="1"/>
          </p:cNvPicPr>
          <p:nvPr>
            <a:audioFile r:link="rId1"/>
          </p:nvPr>
        </p:nvPicPr>
        <p:blipFill>
          <a:blip r:embed="rId6" cstate="print"/>
          <a:srcRect/>
          <a:stretch>
            <a:fillRect/>
          </a:stretch>
        </p:blipFill>
        <p:spPr bwMode="auto">
          <a:xfrm>
            <a:off x="8305800" y="6248400"/>
            <a:ext cx="304800" cy="304800"/>
          </a:xfrm>
          <a:prstGeom prst="rect">
            <a:avLst/>
          </a:prstGeom>
          <a:noFill/>
          <a:ln w="9525">
            <a:noFill/>
            <a:miter lim="800000"/>
            <a:headEnd/>
            <a:tailEnd/>
          </a:ln>
        </p:spPr>
      </p:pic>
    </p:spTree>
  </p:cSld>
  <p:clrMapOvr>
    <a:masterClrMapping/>
  </p:clrMapOvr>
  <p:transition spd="slow">
    <p:random/>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6" fill="hold"/>
                                        <p:tgtEl>
                                          <p:spTgt spid="122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9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p:spPr>
        <p:txBody>
          <a:bodyPr/>
          <a:lstStyle/>
          <a:p>
            <a:pPr eaLnBrk="1" hangingPunct="1"/>
            <a:r>
              <a:rPr lang="en-US" smtClean="0"/>
              <a:t>Entering The Room</a:t>
            </a:r>
          </a:p>
        </p:txBody>
      </p:sp>
      <p:sp>
        <p:nvSpPr>
          <p:cNvPr id="12291" name="Rectangle 3"/>
          <p:cNvSpPr>
            <a:spLocks noGrp="1" noChangeArrowheads="1"/>
          </p:cNvSpPr>
          <p:nvPr>
            <p:ph type="body" idx="1"/>
          </p:nvPr>
        </p:nvSpPr>
        <p:spPr/>
        <p:txBody>
          <a:bodyPr/>
          <a:lstStyle/>
          <a:p>
            <a:pPr eaLnBrk="1" hangingPunct="1"/>
            <a:r>
              <a:rPr lang="en-US" smtClean="0"/>
              <a:t>Please enter quietly &amp; unpack</a:t>
            </a:r>
          </a:p>
          <a:p>
            <a:pPr eaLnBrk="1" hangingPunct="1"/>
            <a:r>
              <a:rPr lang="en-US" smtClean="0"/>
              <a:t>Have a seat</a:t>
            </a:r>
          </a:p>
          <a:p>
            <a:pPr eaLnBrk="1" hangingPunct="1"/>
            <a:r>
              <a:rPr lang="en-US" smtClean="0"/>
              <a:t>Take out your materials</a:t>
            </a:r>
          </a:p>
          <a:p>
            <a:pPr eaLnBrk="1" hangingPunct="1"/>
            <a:r>
              <a:rPr lang="en-US" smtClean="0"/>
              <a:t>Put your materials in the assigned spot</a:t>
            </a:r>
          </a:p>
          <a:p>
            <a:pPr eaLnBrk="1" hangingPunct="1"/>
            <a:r>
              <a:rPr lang="en-US" smtClean="0"/>
              <a:t>Eat your breakfast</a:t>
            </a:r>
          </a:p>
          <a:p>
            <a:pPr eaLnBrk="1" hangingPunct="1"/>
            <a:r>
              <a:rPr lang="en-US" smtClean="0"/>
              <a:t>Begin bell work assignment</a:t>
            </a: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en-US" smtClean="0"/>
              <a:t>Example of Morning Bellwork</a:t>
            </a:r>
          </a:p>
        </p:txBody>
      </p:sp>
      <p:sp>
        <p:nvSpPr>
          <p:cNvPr id="13315" name="Rectangle 6"/>
          <p:cNvSpPr>
            <a:spLocks noGrp="1" noChangeArrowheads="1"/>
          </p:cNvSpPr>
          <p:nvPr>
            <p:ph type="body" idx="1"/>
          </p:nvPr>
        </p:nvSpPr>
        <p:spPr/>
        <p:txBody>
          <a:bodyPr/>
          <a:lstStyle/>
          <a:p>
            <a:pPr eaLnBrk="1" hangingPunct="1"/>
            <a:r>
              <a:rPr lang="en-US" smtClean="0"/>
              <a:t>Bellwork: Do morning message &amp; write in your morning journal.</a:t>
            </a:r>
          </a:p>
          <a:p>
            <a:pPr eaLnBrk="1" hangingPunct="1"/>
            <a:r>
              <a:rPr lang="en-US" smtClean="0"/>
              <a:t>Bellwork will be posted on the board or left out at your seat.</a:t>
            </a:r>
          </a:p>
          <a:p>
            <a:pPr eaLnBrk="1" hangingPunct="1"/>
            <a:endParaRPr lang="en-US" smtClean="0"/>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z="4000" smtClean="0"/>
              <a:t>Guideline #2</a:t>
            </a:r>
            <a:br>
              <a:rPr lang="en-US" sz="4000" smtClean="0"/>
            </a:br>
            <a:endParaRPr lang="en-US" sz="4000" smtClean="0"/>
          </a:p>
        </p:txBody>
      </p:sp>
      <p:sp>
        <p:nvSpPr>
          <p:cNvPr id="14339" name="Rectangle 5"/>
          <p:cNvSpPr>
            <a:spLocks noGrp="1" noChangeArrowheads="1"/>
          </p:cNvSpPr>
          <p:nvPr>
            <p:ph type="body" idx="1"/>
          </p:nvPr>
        </p:nvSpPr>
        <p:spPr/>
        <p:txBody>
          <a:bodyPr/>
          <a:lstStyle/>
          <a:p>
            <a:pPr eaLnBrk="1" hangingPunct="1"/>
            <a:r>
              <a:rPr lang="en-US" smtClean="0"/>
              <a:t>Bring all books and materials to class.</a:t>
            </a:r>
          </a:p>
          <a:p>
            <a:pPr eaLnBrk="1" hangingPunct="1">
              <a:buFontTx/>
              <a:buNone/>
            </a:pPr>
            <a:endParaRPr lang="en-US" smtClean="0"/>
          </a:p>
          <a:p>
            <a:pPr eaLnBrk="1" hangingPunct="1"/>
            <a:r>
              <a:rPr lang="en-US" smtClean="0"/>
              <a:t>Bring your planner to class each day signed by your parent.</a:t>
            </a:r>
          </a:p>
          <a:p>
            <a:pPr eaLnBrk="1" hangingPunct="1">
              <a:buFontTx/>
              <a:buNone/>
            </a:pPr>
            <a:endParaRPr lang="en-US" smtClean="0"/>
          </a:p>
          <a:p>
            <a:pPr eaLnBrk="1" hangingPunct="1"/>
            <a:r>
              <a:rPr lang="en-US" smtClean="0"/>
              <a:t>Bring your AR books to school.</a:t>
            </a:r>
          </a:p>
        </p:txBody>
      </p:sp>
      <p:pic>
        <p:nvPicPr>
          <p:cNvPr id="14340" name="Picture 6" descr="MCj04325790000[1]"/>
          <p:cNvPicPr>
            <a:picLocks noChangeAspect="1" noChangeArrowheads="1"/>
          </p:cNvPicPr>
          <p:nvPr/>
        </p:nvPicPr>
        <p:blipFill>
          <a:blip r:embed="rId4" cstate="print"/>
          <a:srcRect/>
          <a:stretch>
            <a:fillRect/>
          </a:stretch>
        </p:blipFill>
        <p:spPr bwMode="auto">
          <a:xfrm>
            <a:off x="2057400" y="2057400"/>
            <a:ext cx="990600" cy="990600"/>
          </a:xfrm>
          <a:prstGeom prst="rect">
            <a:avLst/>
          </a:prstGeom>
          <a:noFill/>
          <a:ln w="9525">
            <a:noFill/>
            <a:miter lim="800000"/>
            <a:headEnd/>
            <a:tailEnd/>
          </a:ln>
        </p:spPr>
      </p:pic>
      <p:pic>
        <p:nvPicPr>
          <p:cNvPr id="14341" name="Picture 7" descr="MCj04260540000[1]"/>
          <p:cNvPicPr>
            <a:picLocks noChangeAspect="1" noChangeArrowheads="1"/>
          </p:cNvPicPr>
          <p:nvPr/>
        </p:nvPicPr>
        <p:blipFill>
          <a:blip r:embed="rId5" cstate="print"/>
          <a:srcRect/>
          <a:stretch>
            <a:fillRect/>
          </a:stretch>
        </p:blipFill>
        <p:spPr bwMode="auto">
          <a:xfrm>
            <a:off x="3886200" y="5181600"/>
            <a:ext cx="914400" cy="798513"/>
          </a:xfrm>
          <a:prstGeom prst="rect">
            <a:avLst/>
          </a:prstGeom>
          <a:noFill/>
          <a:ln w="9525">
            <a:noFill/>
            <a:miter lim="800000"/>
            <a:headEnd/>
            <a:tailEnd/>
          </a:ln>
        </p:spPr>
      </p:pic>
      <p:pic>
        <p:nvPicPr>
          <p:cNvPr id="14342" name="Picture 8" descr="MCj02909030000[1]"/>
          <p:cNvPicPr>
            <a:picLocks noChangeAspect="1" noChangeArrowheads="1"/>
          </p:cNvPicPr>
          <p:nvPr/>
        </p:nvPicPr>
        <p:blipFill>
          <a:blip r:embed="rId6" cstate="print"/>
          <a:srcRect/>
          <a:stretch>
            <a:fillRect/>
          </a:stretch>
        </p:blipFill>
        <p:spPr bwMode="auto">
          <a:xfrm>
            <a:off x="3581400" y="2133600"/>
            <a:ext cx="633413" cy="762000"/>
          </a:xfrm>
          <a:prstGeom prst="rect">
            <a:avLst/>
          </a:prstGeom>
          <a:noFill/>
          <a:ln w="9525">
            <a:noFill/>
            <a:miter lim="800000"/>
            <a:headEnd/>
            <a:tailEnd/>
          </a:ln>
        </p:spPr>
      </p:pic>
      <p:pic>
        <p:nvPicPr>
          <p:cNvPr id="14343" name="Picture 9" descr="MCj04104070000[1]"/>
          <p:cNvPicPr>
            <a:picLocks noChangeAspect="1" noChangeArrowheads="1"/>
          </p:cNvPicPr>
          <p:nvPr/>
        </p:nvPicPr>
        <p:blipFill>
          <a:blip r:embed="rId7" cstate="print"/>
          <a:srcRect/>
          <a:stretch>
            <a:fillRect/>
          </a:stretch>
        </p:blipFill>
        <p:spPr bwMode="auto">
          <a:xfrm>
            <a:off x="5257800" y="3276600"/>
            <a:ext cx="1423988" cy="1206500"/>
          </a:xfrm>
          <a:prstGeom prst="rect">
            <a:avLst/>
          </a:prstGeom>
          <a:noFill/>
          <a:ln w="9525">
            <a:noFill/>
            <a:miter lim="800000"/>
            <a:headEnd/>
            <a:tailEnd/>
          </a:ln>
        </p:spPr>
      </p:pic>
      <p:pic>
        <p:nvPicPr>
          <p:cNvPr id="14344" name="Picture 10" descr="MPj04011360000[1]"/>
          <p:cNvPicPr>
            <a:picLocks noChangeAspect="1" noChangeArrowheads="1"/>
          </p:cNvPicPr>
          <p:nvPr/>
        </p:nvPicPr>
        <p:blipFill>
          <a:blip r:embed="rId8" cstate="print"/>
          <a:srcRect/>
          <a:stretch>
            <a:fillRect/>
          </a:stretch>
        </p:blipFill>
        <p:spPr bwMode="auto">
          <a:xfrm>
            <a:off x="5638800" y="2057400"/>
            <a:ext cx="669925" cy="8382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Guideline #3</a:t>
            </a:r>
          </a:p>
        </p:txBody>
      </p:sp>
      <p:sp>
        <p:nvSpPr>
          <p:cNvPr id="15363" name="Rectangle 3"/>
          <p:cNvSpPr>
            <a:spLocks noGrp="1" noChangeArrowheads="1"/>
          </p:cNvSpPr>
          <p:nvPr>
            <p:ph type="body" idx="1"/>
          </p:nvPr>
        </p:nvSpPr>
        <p:spPr/>
        <p:txBody>
          <a:bodyPr/>
          <a:lstStyle/>
          <a:p>
            <a:pPr eaLnBrk="1" hangingPunct="1"/>
            <a:r>
              <a:rPr lang="en-US" smtClean="0"/>
              <a:t>Follow directions the first time they are given.</a:t>
            </a: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Moving Around the Room</a:t>
            </a:r>
          </a:p>
        </p:txBody>
      </p:sp>
      <p:sp>
        <p:nvSpPr>
          <p:cNvPr id="16387" name="Rectangle 3"/>
          <p:cNvSpPr>
            <a:spLocks noGrp="1" noChangeArrowheads="1"/>
          </p:cNvSpPr>
          <p:nvPr>
            <p:ph type="body" idx="1"/>
          </p:nvPr>
        </p:nvSpPr>
        <p:spPr/>
        <p:txBody>
          <a:bodyPr/>
          <a:lstStyle/>
          <a:p>
            <a:pPr eaLnBrk="1" hangingPunct="1"/>
            <a:r>
              <a:rPr lang="en-US" smtClean="0"/>
              <a:t>You must ask permission during lessons.</a:t>
            </a:r>
          </a:p>
          <a:p>
            <a:pPr eaLnBrk="1" hangingPunct="1"/>
            <a:r>
              <a:rPr lang="en-US" smtClean="0"/>
              <a:t>You may get a drink or use the restroom anytime during bell work and centers. </a:t>
            </a:r>
          </a:p>
          <a:p>
            <a:pPr eaLnBrk="1" hangingPunct="1"/>
            <a:r>
              <a:rPr lang="en-US" smtClean="0"/>
              <a:t>Do not ask during a classroom discussion unless it is an emergency.</a:t>
            </a:r>
          </a:p>
        </p:txBody>
      </p:sp>
      <p:pic>
        <p:nvPicPr>
          <p:cNvPr id="16388" name="Picture 6" descr="MPj04278100000[1]"/>
          <p:cNvPicPr>
            <a:picLocks noChangeAspect="1" noChangeArrowheads="1"/>
          </p:cNvPicPr>
          <p:nvPr/>
        </p:nvPicPr>
        <p:blipFill>
          <a:blip r:embed="rId4" cstate="print"/>
          <a:srcRect/>
          <a:stretch>
            <a:fillRect/>
          </a:stretch>
        </p:blipFill>
        <p:spPr bwMode="auto">
          <a:xfrm>
            <a:off x="685800" y="4433888"/>
            <a:ext cx="2514600" cy="1870075"/>
          </a:xfrm>
          <a:prstGeom prst="rect">
            <a:avLst/>
          </a:prstGeom>
          <a:noFill/>
          <a:ln w="9525">
            <a:noFill/>
            <a:miter lim="800000"/>
            <a:headEnd/>
            <a:tailEnd/>
          </a:ln>
        </p:spPr>
      </p:pic>
      <p:pic>
        <p:nvPicPr>
          <p:cNvPr id="16389" name="Picture 7" descr="MPj04386900000[1]"/>
          <p:cNvPicPr>
            <a:picLocks noChangeAspect="1" noChangeArrowheads="1"/>
          </p:cNvPicPr>
          <p:nvPr/>
        </p:nvPicPr>
        <p:blipFill>
          <a:blip r:embed="rId5" cstate="print"/>
          <a:srcRect/>
          <a:stretch>
            <a:fillRect/>
          </a:stretch>
        </p:blipFill>
        <p:spPr bwMode="auto">
          <a:xfrm>
            <a:off x="5943600" y="4614863"/>
            <a:ext cx="2362200" cy="1631950"/>
          </a:xfrm>
          <a:prstGeom prst="rect">
            <a:avLst/>
          </a:prstGeom>
          <a:noFill/>
          <a:ln w="9525">
            <a:noFill/>
            <a:miter lim="800000"/>
            <a:headEnd/>
            <a:tailEnd/>
          </a:ln>
        </p:spPr>
      </p:pic>
      <p:pic>
        <p:nvPicPr>
          <p:cNvPr id="16390" name="Picture 10" descr="MCj03357390000[1]"/>
          <p:cNvPicPr>
            <a:picLocks noChangeAspect="1" noChangeArrowheads="1"/>
          </p:cNvPicPr>
          <p:nvPr/>
        </p:nvPicPr>
        <p:blipFill>
          <a:blip r:embed="rId6" cstate="print"/>
          <a:srcRect/>
          <a:stretch>
            <a:fillRect/>
          </a:stretch>
        </p:blipFill>
        <p:spPr bwMode="auto">
          <a:xfrm>
            <a:off x="3505200" y="4343400"/>
            <a:ext cx="2155825" cy="20002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Guideline #4</a:t>
            </a:r>
          </a:p>
        </p:txBody>
      </p:sp>
      <p:sp>
        <p:nvSpPr>
          <p:cNvPr id="17411" name="Rectangle 3"/>
          <p:cNvSpPr>
            <a:spLocks noGrp="1" noChangeArrowheads="1"/>
          </p:cNvSpPr>
          <p:nvPr>
            <p:ph type="body" idx="1"/>
          </p:nvPr>
        </p:nvSpPr>
        <p:spPr/>
        <p:txBody>
          <a:bodyPr/>
          <a:lstStyle/>
          <a:p>
            <a:pPr eaLnBrk="1" hangingPunct="1"/>
            <a:r>
              <a:rPr lang="en-US" smtClean="0"/>
              <a:t>Treat each person in the room with respect and dignity.</a:t>
            </a:r>
          </a:p>
        </p:txBody>
      </p:sp>
      <p:pic>
        <p:nvPicPr>
          <p:cNvPr id="17412" name="Picture 5" descr="MCj04257960000[1]"/>
          <p:cNvPicPr>
            <a:picLocks noChangeAspect="1" noChangeArrowheads="1"/>
          </p:cNvPicPr>
          <p:nvPr/>
        </p:nvPicPr>
        <p:blipFill>
          <a:blip r:embed="rId4" cstate="print"/>
          <a:srcRect/>
          <a:stretch>
            <a:fillRect/>
          </a:stretch>
        </p:blipFill>
        <p:spPr bwMode="auto">
          <a:xfrm>
            <a:off x="3579813" y="3016250"/>
            <a:ext cx="1984375" cy="825500"/>
          </a:xfrm>
          <a:prstGeom prst="rect">
            <a:avLst/>
          </a:prstGeom>
          <a:noFill/>
          <a:ln w="9525">
            <a:noFill/>
            <a:miter lim="800000"/>
            <a:headEnd/>
            <a:tailEnd/>
          </a:ln>
        </p:spPr>
      </p:pic>
      <p:pic>
        <p:nvPicPr>
          <p:cNvPr id="17413" name="Picture 6" descr="MCj03975620000[1]"/>
          <p:cNvPicPr>
            <a:picLocks noChangeAspect="1" noChangeArrowheads="1"/>
          </p:cNvPicPr>
          <p:nvPr/>
        </p:nvPicPr>
        <p:blipFill>
          <a:blip r:embed="rId5" cstate="print"/>
          <a:srcRect/>
          <a:stretch>
            <a:fillRect/>
          </a:stretch>
        </p:blipFill>
        <p:spPr bwMode="auto">
          <a:xfrm>
            <a:off x="6096000" y="4038600"/>
            <a:ext cx="1909763" cy="1989138"/>
          </a:xfrm>
          <a:prstGeom prst="rect">
            <a:avLst/>
          </a:prstGeom>
          <a:noFill/>
          <a:ln w="9525">
            <a:noFill/>
            <a:miter lim="800000"/>
            <a:headEnd/>
            <a:tailEnd/>
          </a:ln>
        </p:spPr>
      </p:pic>
      <p:pic>
        <p:nvPicPr>
          <p:cNvPr id="17414" name="Picture 11" descr="MCj03978360000[1]"/>
          <p:cNvPicPr>
            <a:picLocks noChangeAspect="1" noChangeArrowheads="1"/>
          </p:cNvPicPr>
          <p:nvPr/>
        </p:nvPicPr>
        <p:blipFill>
          <a:blip r:embed="rId6" cstate="print"/>
          <a:srcRect/>
          <a:stretch>
            <a:fillRect/>
          </a:stretch>
        </p:blipFill>
        <p:spPr bwMode="auto">
          <a:xfrm>
            <a:off x="76200" y="3175"/>
            <a:ext cx="8915400" cy="6683375"/>
          </a:xfrm>
          <a:prstGeom prst="rect">
            <a:avLst/>
          </a:prstGeom>
          <a:noFill/>
          <a:ln w="9525">
            <a:noFill/>
            <a:miter lim="800000"/>
            <a:headEnd/>
            <a:tailEnd/>
          </a:ln>
        </p:spPr>
      </p:pic>
      <p:pic>
        <p:nvPicPr>
          <p:cNvPr id="17415" name="Picture 12" descr="MCj03973760000[1]"/>
          <p:cNvPicPr>
            <a:picLocks noChangeAspect="1" noChangeArrowheads="1"/>
          </p:cNvPicPr>
          <p:nvPr/>
        </p:nvPicPr>
        <p:blipFill>
          <a:blip r:embed="rId7" cstate="print"/>
          <a:srcRect/>
          <a:stretch>
            <a:fillRect/>
          </a:stretch>
        </p:blipFill>
        <p:spPr bwMode="auto">
          <a:xfrm>
            <a:off x="1371600" y="4181475"/>
            <a:ext cx="1828800" cy="17018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Guideline # 5</a:t>
            </a:r>
          </a:p>
        </p:txBody>
      </p:sp>
      <p:sp>
        <p:nvSpPr>
          <p:cNvPr id="18435" name="Rectangle 3"/>
          <p:cNvSpPr>
            <a:spLocks noGrp="1" noChangeArrowheads="1"/>
          </p:cNvSpPr>
          <p:nvPr>
            <p:ph type="body" idx="1"/>
          </p:nvPr>
        </p:nvSpPr>
        <p:spPr/>
        <p:txBody>
          <a:bodyPr/>
          <a:lstStyle/>
          <a:p>
            <a:pPr eaLnBrk="1" hangingPunct="1"/>
            <a:r>
              <a:rPr lang="en-US" smtClean="0"/>
              <a:t>Follow </a:t>
            </a:r>
            <a:r>
              <a:rPr lang="en-US" u="sng" smtClean="0"/>
              <a:t>all</a:t>
            </a:r>
            <a:r>
              <a:rPr lang="en-US" smtClean="0"/>
              <a:t> of the procedures and policies as outlined in the Lee County Schools Student Handbook.</a:t>
            </a:r>
          </a:p>
          <a:p>
            <a:pPr eaLnBrk="1" hangingPunct="1">
              <a:buFontTx/>
              <a:buNone/>
            </a:pPr>
            <a:endParaRPr lang="en-US" smtClean="0"/>
          </a:p>
          <a:p>
            <a:pPr eaLnBrk="1" hangingPunct="1"/>
            <a:endParaRPr lang="en-US" u="sng" smtClean="0"/>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Special Guideline</a:t>
            </a:r>
          </a:p>
        </p:txBody>
      </p:sp>
      <p:sp>
        <p:nvSpPr>
          <p:cNvPr id="20483" name="Rectangle 3"/>
          <p:cNvSpPr>
            <a:spLocks noGrp="1" noChangeArrowheads="1"/>
          </p:cNvSpPr>
          <p:nvPr>
            <p:ph type="body" idx="4294967295"/>
          </p:nvPr>
        </p:nvSpPr>
        <p:spPr>
          <a:xfrm>
            <a:off x="381000" y="1600200"/>
            <a:ext cx="8229600" cy="4525963"/>
          </a:xfrm>
        </p:spPr>
        <p:txBody>
          <a:bodyPr/>
          <a:lstStyle/>
          <a:p>
            <a:pPr eaLnBrk="1" hangingPunct="1">
              <a:buFontTx/>
              <a:buNone/>
            </a:pPr>
            <a:r>
              <a:rPr lang="en-US" smtClean="0"/>
              <a:t>      This classroom is a “No Whining Zone”.  </a:t>
            </a:r>
          </a:p>
          <a:p>
            <a:pPr eaLnBrk="1" hangingPunct="1">
              <a:buFontTx/>
              <a:buNone/>
            </a:pPr>
            <a:endParaRPr lang="en-US" smtClean="0"/>
          </a:p>
          <a:p>
            <a:pPr eaLnBrk="1" hangingPunct="1">
              <a:buFontTx/>
              <a:buNone/>
            </a:pPr>
            <a:r>
              <a:rPr lang="en-US" smtClean="0"/>
              <a:t>     That means that there will be no whining, for any reason.</a:t>
            </a:r>
          </a:p>
          <a:p>
            <a:pPr eaLnBrk="1" hangingPunct="1">
              <a:buFontTx/>
              <a:buNone/>
            </a:pPr>
            <a:r>
              <a:rPr lang="en-US" smtClean="0"/>
              <a:t>      Everything that I do is in your best interest, so please . . . Respect the “No Whining Zone” this year.</a:t>
            </a:r>
          </a:p>
        </p:txBody>
      </p:sp>
      <p:pic>
        <p:nvPicPr>
          <p:cNvPr id="19460" name="Picture 7" descr="MCj01993940000[1]"/>
          <p:cNvPicPr>
            <a:picLocks noChangeAspect="1" noChangeArrowheads="1"/>
          </p:cNvPicPr>
          <p:nvPr/>
        </p:nvPicPr>
        <p:blipFill>
          <a:blip r:embed="rId4" cstate="print"/>
          <a:srcRect/>
          <a:stretch>
            <a:fillRect/>
          </a:stretch>
        </p:blipFill>
        <p:spPr bwMode="auto">
          <a:xfrm>
            <a:off x="5943600" y="4953000"/>
            <a:ext cx="1477963" cy="15494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1000">
                                          <p:stCondLst>
                                            <p:cond delay="0"/>
                                          </p:stCondLst>
                                        </p:cTn>
                                        <p:tgtEl>
                                          <p:spTgt spid="204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fade">
                                      <p:cBhvr>
                                        <p:cTn id="19" dur="1000">
                                          <p:stCondLst>
                                            <p:cond delay="0"/>
                                          </p:stCondLst>
                                        </p:cTn>
                                        <p:tgtEl>
                                          <p:spTgt spid="2048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Effect transition="in" filter="fade">
                                      <p:cBhvr>
                                        <p:cTn id="24" dur="1000">
                                          <p:stCondLst>
                                            <p:cond delay="0"/>
                                          </p:stCondLst>
                                        </p:cTn>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Severe Clause</a:t>
            </a:r>
          </a:p>
        </p:txBody>
      </p:sp>
      <p:sp>
        <p:nvSpPr>
          <p:cNvPr id="20483" name="Rectangle 3"/>
          <p:cNvSpPr>
            <a:spLocks noGrp="1" noChangeArrowheads="1"/>
          </p:cNvSpPr>
          <p:nvPr>
            <p:ph type="body" idx="1"/>
          </p:nvPr>
        </p:nvSpPr>
        <p:spPr/>
        <p:txBody>
          <a:bodyPr/>
          <a:lstStyle/>
          <a:p>
            <a:pPr eaLnBrk="1" hangingPunct="1">
              <a:buFontTx/>
              <a:buNone/>
            </a:pPr>
            <a:r>
              <a:rPr lang="en-US" smtClean="0"/>
              <a:t>			Any student who uses profanity, fights, damages school property (this includes the property of the teacher and other students), or is disrespectful (as defined by the teacher) will be sent to the office IMMEDIATELY.</a:t>
            </a: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Everything You Need to Know for a Successful Arrival</a:t>
            </a:r>
          </a:p>
        </p:txBody>
      </p:sp>
      <p:sp>
        <p:nvSpPr>
          <p:cNvPr id="3075" name="Rectangle 3"/>
          <p:cNvSpPr>
            <a:spLocks noGrp="1" noChangeArrowheads="1"/>
          </p:cNvSpPr>
          <p:nvPr>
            <p:ph type="body" idx="1"/>
          </p:nvPr>
        </p:nvSpPr>
        <p:spPr/>
        <p:txBody>
          <a:bodyPr/>
          <a:lstStyle/>
          <a:p>
            <a:pPr eaLnBrk="1" hangingPunct="1">
              <a:lnSpc>
                <a:spcPct val="90000"/>
              </a:lnSpc>
            </a:pPr>
            <a:endParaRPr lang="en-US" smtClean="0"/>
          </a:p>
          <a:p>
            <a:pPr eaLnBrk="1" hangingPunct="1">
              <a:lnSpc>
                <a:spcPct val="90000"/>
              </a:lnSpc>
            </a:pPr>
            <a:r>
              <a:rPr lang="en-US" smtClean="0"/>
              <a:t>Unpack</a:t>
            </a:r>
          </a:p>
          <a:p>
            <a:pPr eaLnBrk="1" hangingPunct="1">
              <a:lnSpc>
                <a:spcPct val="90000"/>
              </a:lnSpc>
            </a:pPr>
            <a:endParaRPr lang="en-US" smtClean="0"/>
          </a:p>
          <a:p>
            <a:pPr eaLnBrk="1" hangingPunct="1">
              <a:lnSpc>
                <a:spcPct val="90000"/>
              </a:lnSpc>
            </a:pPr>
            <a:r>
              <a:rPr lang="en-US" smtClean="0"/>
              <a:t>Homework/planner/notes</a:t>
            </a:r>
          </a:p>
          <a:p>
            <a:pPr eaLnBrk="1" hangingPunct="1">
              <a:lnSpc>
                <a:spcPct val="90000"/>
              </a:lnSpc>
            </a:pPr>
            <a:endParaRPr lang="en-US" b="1" smtClean="0"/>
          </a:p>
          <a:p>
            <a:pPr eaLnBrk="1" hangingPunct="1">
              <a:lnSpc>
                <a:spcPct val="90000"/>
              </a:lnSpc>
            </a:pPr>
            <a:r>
              <a:rPr lang="en-US" smtClean="0"/>
              <a:t>Please sit</a:t>
            </a:r>
          </a:p>
          <a:p>
            <a:pPr eaLnBrk="1" hangingPunct="1">
              <a:lnSpc>
                <a:spcPct val="90000"/>
              </a:lnSpc>
              <a:buFontTx/>
              <a:buNone/>
            </a:pPr>
            <a:endParaRPr lang="en-US" smtClean="0"/>
          </a:p>
          <a:p>
            <a:pPr eaLnBrk="1" hangingPunct="1">
              <a:lnSpc>
                <a:spcPct val="90000"/>
              </a:lnSpc>
            </a:pPr>
            <a:r>
              <a:rPr lang="en-US" smtClean="0">
                <a:hlinkClick r:id="rId4" action="ppaction://hlinksldjump"/>
              </a:rPr>
              <a:t>Bell Work</a:t>
            </a:r>
            <a:endParaRPr lang="en-US" smtClean="0"/>
          </a:p>
        </p:txBody>
      </p:sp>
      <p:pic>
        <p:nvPicPr>
          <p:cNvPr id="3076" name="Picture 6" descr="MCj02909030000[1]"/>
          <p:cNvPicPr>
            <a:picLocks noChangeAspect="1" noChangeArrowheads="1"/>
          </p:cNvPicPr>
          <p:nvPr/>
        </p:nvPicPr>
        <p:blipFill>
          <a:blip r:embed="rId5" cstate="print"/>
          <a:srcRect/>
          <a:stretch>
            <a:fillRect/>
          </a:stretch>
        </p:blipFill>
        <p:spPr bwMode="auto">
          <a:xfrm>
            <a:off x="2667000" y="1676400"/>
            <a:ext cx="950913" cy="1143000"/>
          </a:xfrm>
          <a:prstGeom prst="rect">
            <a:avLst/>
          </a:prstGeom>
          <a:noFill/>
          <a:ln w="9525">
            <a:noFill/>
            <a:miter lim="800000"/>
            <a:headEnd/>
            <a:tailEnd/>
          </a:ln>
        </p:spPr>
      </p:pic>
      <p:pic>
        <p:nvPicPr>
          <p:cNvPr id="3077" name="Picture 7" descr="MCj04104070000[1]"/>
          <p:cNvPicPr>
            <a:picLocks noChangeAspect="1" noChangeArrowheads="1"/>
          </p:cNvPicPr>
          <p:nvPr/>
        </p:nvPicPr>
        <p:blipFill>
          <a:blip r:embed="rId6" cstate="print"/>
          <a:srcRect/>
          <a:stretch>
            <a:fillRect/>
          </a:stretch>
        </p:blipFill>
        <p:spPr bwMode="auto">
          <a:xfrm>
            <a:off x="5562600" y="2819400"/>
            <a:ext cx="1423988" cy="1206500"/>
          </a:xfrm>
          <a:prstGeom prst="rect">
            <a:avLst/>
          </a:prstGeom>
          <a:noFill/>
          <a:ln w="9525">
            <a:noFill/>
            <a:miter lim="800000"/>
            <a:headEnd/>
            <a:tailEnd/>
          </a:ln>
        </p:spPr>
      </p:pic>
      <p:pic>
        <p:nvPicPr>
          <p:cNvPr id="3078" name="Picture 8" descr="MCj03967420000[1]"/>
          <p:cNvPicPr>
            <a:picLocks noChangeAspect="1" noChangeArrowheads="1"/>
          </p:cNvPicPr>
          <p:nvPr/>
        </p:nvPicPr>
        <p:blipFill>
          <a:blip r:embed="rId7" cstate="print"/>
          <a:srcRect/>
          <a:stretch>
            <a:fillRect/>
          </a:stretch>
        </p:blipFill>
        <p:spPr bwMode="auto">
          <a:xfrm>
            <a:off x="2895600" y="4114800"/>
            <a:ext cx="747713" cy="838200"/>
          </a:xfrm>
          <a:prstGeom prst="rect">
            <a:avLst/>
          </a:prstGeom>
          <a:noFill/>
          <a:ln w="9525">
            <a:noFill/>
            <a:miter lim="800000"/>
            <a:headEnd/>
            <a:tailEnd/>
          </a:ln>
        </p:spPr>
      </p:pic>
      <p:pic>
        <p:nvPicPr>
          <p:cNvPr id="3079" name="Picture 9" descr="MCj03252500000[1]"/>
          <p:cNvPicPr>
            <a:picLocks noChangeAspect="1" noChangeArrowheads="1"/>
          </p:cNvPicPr>
          <p:nvPr/>
        </p:nvPicPr>
        <p:blipFill>
          <a:blip r:embed="rId8" cstate="print"/>
          <a:srcRect/>
          <a:stretch>
            <a:fillRect/>
          </a:stretch>
        </p:blipFill>
        <p:spPr bwMode="auto">
          <a:xfrm>
            <a:off x="2743200" y="5181600"/>
            <a:ext cx="704850" cy="8318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Classroom Procedures</a:t>
            </a:r>
          </a:p>
        </p:txBody>
      </p:sp>
      <p:sp>
        <p:nvSpPr>
          <p:cNvPr id="21507" name="Rectangle 3"/>
          <p:cNvSpPr>
            <a:spLocks noGrp="1" noChangeArrowheads="1"/>
          </p:cNvSpPr>
          <p:nvPr>
            <p:ph type="body" idx="1"/>
          </p:nvPr>
        </p:nvSpPr>
        <p:spPr>
          <a:xfrm>
            <a:off x="1219200" y="1600200"/>
            <a:ext cx="7467600" cy="4525963"/>
          </a:xfrm>
        </p:spPr>
        <p:txBody>
          <a:bodyPr/>
          <a:lstStyle/>
          <a:p>
            <a:pPr eaLnBrk="1" hangingPunct="1"/>
            <a:endParaRPr lang="en-US" smtClean="0"/>
          </a:p>
          <a:p>
            <a:pPr eaLnBrk="1" hangingPunct="1"/>
            <a:r>
              <a:rPr lang="en-US" smtClean="0"/>
              <a:t>Explain</a:t>
            </a:r>
          </a:p>
          <a:p>
            <a:pPr eaLnBrk="1" hangingPunct="1"/>
            <a:endParaRPr lang="en-US" smtClean="0"/>
          </a:p>
          <a:p>
            <a:pPr eaLnBrk="1" hangingPunct="1"/>
            <a:r>
              <a:rPr lang="en-US" smtClean="0"/>
              <a:t>Practice</a:t>
            </a:r>
          </a:p>
          <a:p>
            <a:pPr eaLnBrk="1" hangingPunct="1"/>
            <a:endParaRPr lang="en-US" smtClean="0"/>
          </a:p>
          <a:p>
            <a:pPr eaLnBrk="1" hangingPunct="1"/>
            <a:r>
              <a:rPr lang="en-US" smtClean="0"/>
              <a:t>Reinforce</a:t>
            </a:r>
          </a:p>
        </p:txBody>
      </p:sp>
      <p:pic>
        <p:nvPicPr>
          <p:cNvPr id="21508" name="Picture 7" descr="MCj03199920000[1]"/>
          <p:cNvPicPr>
            <a:picLocks noChangeAspect="1" noChangeArrowheads="1"/>
          </p:cNvPicPr>
          <p:nvPr/>
        </p:nvPicPr>
        <p:blipFill>
          <a:blip r:embed="rId4" cstate="print"/>
          <a:srcRect/>
          <a:stretch>
            <a:fillRect/>
          </a:stretch>
        </p:blipFill>
        <p:spPr bwMode="auto">
          <a:xfrm>
            <a:off x="3124200" y="2057400"/>
            <a:ext cx="922338" cy="765175"/>
          </a:xfrm>
          <a:prstGeom prst="rect">
            <a:avLst/>
          </a:prstGeom>
          <a:noFill/>
          <a:ln w="9525">
            <a:noFill/>
            <a:miter lim="800000"/>
            <a:headEnd/>
            <a:tailEnd/>
          </a:ln>
        </p:spPr>
      </p:pic>
      <p:pic>
        <p:nvPicPr>
          <p:cNvPr id="21509" name="Picture 8" descr="MCj04338680000[1]"/>
          <p:cNvPicPr>
            <a:picLocks noChangeAspect="1" noChangeArrowheads="1"/>
          </p:cNvPicPr>
          <p:nvPr/>
        </p:nvPicPr>
        <p:blipFill>
          <a:blip r:embed="rId5" cstate="print"/>
          <a:srcRect/>
          <a:stretch>
            <a:fillRect/>
          </a:stretch>
        </p:blipFill>
        <p:spPr bwMode="auto">
          <a:xfrm>
            <a:off x="3200400" y="2895600"/>
            <a:ext cx="1066800" cy="1143000"/>
          </a:xfrm>
          <a:prstGeom prst="rect">
            <a:avLst/>
          </a:prstGeom>
          <a:noFill/>
          <a:ln w="9525">
            <a:noFill/>
            <a:miter lim="800000"/>
            <a:headEnd/>
            <a:tailEnd/>
          </a:ln>
        </p:spPr>
      </p:pic>
      <p:pic>
        <p:nvPicPr>
          <p:cNvPr id="21510" name="Picture 9" descr="MCj04260820000[1]"/>
          <p:cNvPicPr>
            <a:picLocks noChangeAspect="1" noChangeArrowheads="1"/>
          </p:cNvPicPr>
          <p:nvPr/>
        </p:nvPicPr>
        <p:blipFill>
          <a:blip r:embed="rId6" cstate="print"/>
          <a:srcRect/>
          <a:stretch>
            <a:fillRect/>
          </a:stretch>
        </p:blipFill>
        <p:spPr bwMode="auto">
          <a:xfrm>
            <a:off x="3505200" y="4267200"/>
            <a:ext cx="1841500" cy="16319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When You Are Tardy</a:t>
            </a:r>
          </a:p>
        </p:txBody>
      </p:sp>
      <p:sp>
        <p:nvSpPr>
          <p:cNvPr id="22531" name="Rectangle 3"/>
          <p:cNvSpPr>
            <a:spLocks noGrp="1" noChangeArrowheads="1"/>
          </p:cNvSpPr>
          <p:nvPr>
            <p:ph type="body" idx="1"/>
          </p:nvPr>
        </p:nvSpPr>
        <p:spPr/>
        <p:txBody>
          <a:bodyPr/>
          <a:lstStyle/>
          <a:p>
            <a:pPr lvl="1" eaLnBrk="1" hangingPunct="1">
              <a:buFontTx/>
              <a:buNone/>
            </a:pPr>
            <a:r>
              <a:rPr lang="en-US" smtClean="0"/>
              <a:t>Enter quietly &amp; unpack.</a:t>
            </a:r>
          </a:p>
          <a:p>
            <a:pPr lvl="1" eaLnBrk="1" hangingPunct="1">
              <a:buFontTx/>
              <a:buNone/>
            </a:pPr>
            <a:r>
              <a:rPr lang="en-US" smtClean="0"/>
              <a:t>Place Tardy notice in the mail pail.</a:t>
            </a:r>
          </a:p>
          <a:p>
            <a:pPr lvl="1" eaLnBrk="1" hangingPunct="1">
              <a:buFontTx/>
              <a:buNone/>
            </a:pPr>
            <a:r>
              <a:rPr lang="en-US" smtClean="0"/>
              <a:t>Have a seat and take out materials .</a:t>
            </a:r>
          </a:p>
        </p:txBody>
      </p:sp>
      <p:pic>
        <p:nvPicPr>
          <p:cNvPr id="22532" name="Picture 5" descr="MCj04248300000[1]"/>
          <p:cNvPicPr>
            <a:picLocks noChangeAspect="1" noChangeArrowheads="1"/>
          </p:cNvPicPr>
          <p:nvPr/>
        </p:nvPicPr>
        <p:blipFill>
          <a:blip r:embed="rId4" cstate="print"/>
          <a:srcRect/>
          <a:stretch>
            <a:fillRect/>
          </a:stretch>
        </p:blipFill>
        <p:spPr bwMode="auto">
          <a:xfrm>
            <a:off x="2743200" y="3429000"/>
            <a:ext cx="3886200" cy="28511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1143000"/>
          </a:xfrm>
        </p:spPr>
        <p:txBody>
          <a:bodyPr/>
          <a:lstStyle/>
          <a:p>
            <a:pPr eaLnBrk="1" hangingPunct="1"/>
            <a:r>
              <a:rPr lang="en-US" smtClean="0"/>
              <a:t>Getting Your Attention</a:t>
            </a:r>
          </a:p>
        </p:txBody>
      </p:sp>
      <p:sp>
        <p:nvSpPr>
          <p:cNvPr id="23555" name="Rectangle 3"/>
          <p:cNvSpPr>
            <a:spLocks noGrp="1" noChangeArrowheads="1"/>
          </p:cNvSpPr>
          <p:nvPr>
            <p:ph type="body" idx="1"/>
          </p:nvPr>
        </p:nvSpPr>
        <p:spPr/>
        <p:txBody>
          <a:bodyPr/>
          <a:lstStyle/>
          <a:p>
            <a:pPr marL="609600" indent="-609600" eaLnBrk="1" hangingPunct="1"/>
            <a:r>
              <a:rPr lang="en-US" smtClean="0"/>
              <a:t>I will:</a:t>
            </a:r>
          </a:p>
          <a:p>
            <a:pPr marL="609600" indent="-609600" eaLnBrk="1" hangingPunct="1"/>
            <a:endParaRPr lang="en-US" smtClean="0"/>
          </a:p>
          <a:p>
            <a:pPr marL="609600" indent="-609600" eaLnBrk="1" hangingPunct="1">
              <a:buFontTx/>
              <a:buAutoNum type="arabicPeriod"/>
            </a:pPr>
            <a:r>
              <a:rPr lang="en-US" smtClean="0"/>
              <a:t>Stand in front of the class</a:t>
            </a:r>
          </a:p>
          <a:p>
            <a:pPr marL="609600" indent="-609600" eaLnBrk="1" hangingPunct="1">
              <a:buFontTx/>
              <a:buAutoNum type="arabicPeriod"/>
            </a:pPr>
            <a:r>
              <a:rPr lang="en-US" smtClean="0"/>
              <a:t>Raise my hand and say “Freeze Please”</a:t>
            </a:r>
          </a:p>
          <a:p>
            <a:pPr marL="609600" indent="-609600" eaLnBrk="1" hangingPunct="1">
              <a:buFontTx/>
              <a:buAutoNum type="arabicPeriod"/>
            </a:pPr>
            <a:r>
              <a:rPr lang="en-US" smtClean="0"/>
              <a:t>Wait for everyone to be quiet</a:t>
            </a:r>
          </a:p>
          <a:p>
            <a:pPr marL="609600" indent="-609600" eaLnBrk="1" hangingPunct="1">
              <a:buFontTx/>
              <a:buAutoNum type="arabicPeriod"/>
            </a:pPr>
            <a:r>
              <a:rPr lang="en-US" smtClean="0"/>
              <a:t>Begin speaking</a:t>
            </a:r>
          </a:p>
        </p:txBody>
      </p:sp>
      <p:pic>
        <p:nvPicPr>
          <p:cNvPr id="23556" name="Picture 5" descr="MCj04378030000[1]"/>
          <p:cNvPicPr>
            <a:picLocks noChangeAspect="1" noChangeArrowheads="1"/>
          </p:cNvPicPr>
          <p:nvPr/>
        </p:nvPicPr>
        <p:blipFill>
          <a:blip r:embed="rId4" cstate="print"/>
          <a:srcRect/>
          <a:stretch>
            <a:fillRect/>
          </a:stretch>
        </p:blipFill>
        <p:spPr bwMode="auto">
          <a:xfrm>
            <a:off x="6781800" y="1219200"/>
            <a:ext cx="1860550" cy="1857375"/>
          </a:xfrm>
          <a:prstGeom prst="rect">
            <a:avLst/>
          </a:prstGeom>
          <a:noFill/>
          <a:ln w="9525">
            <a:noFill/>
            <a:miter lim="800000"/>
            <a:headEnd/>
            <a:tailEnd/>
          </a:ln>
        </p:spPr>
      </p:pic>
      <p:pic>
        <p:nvPicPr>
          <p:cNvPr id="23557" name="Picture 6" descr="MCj04244440000[1]"/>
          <p:cNvPicPr>
            <a:picLocks noChangeAspect="1" noChangeArrowheads="1"/>
          </p:cNvPicPr>
          <p:nvPr/>
        </p:nvPicPr>
        <p:blipFill>
          <a:blip r:embed="rId5" cstate="print"/>
          <a:srcRect/>
          <a:stretch>
            <a:fillRect/>
          </a:stretch>
        </p:blipFill>
        <p:spPr bwMode="auto">
          <a:xfrm>
            <a:off x="4572000" y="4495800"/>
            <a:ext cx="1584325" cy="19494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Classroom Discussions</a:t>
            </a:r>
          </a:p>
        </p:txBody>
      </p:sp>
      <p:sp>
        <p:nvSpPr>
          <p:cNvPr id="24579" name="Rectangle 3"/>
          <p:cNvSpPr>
            <a:spLocks noGrp="1" noChangeArrowheads="1"/>
          </p:cNvSpPr>
          <p:nvPr>
            <p:ph type="body" idx="1"/>
          </p:nvPr>
        </p:nvSpPr>
        <p:spPr/>
        <p:txBody>
          <a:bodyPr/>
          <a:lstStyle/>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algn="ctr" eaLnBrk="1" hangingPunct="1">
              <a:lnSpc>
                <a:spcPct val="80000"/>
              </a:lnSpc>
            </a:pPr>
            <a:endParaRPr lang="en-US" sz="2800" smtClean="0"/>
          </a:p>
          <a:p>
            <a:pPr algn="ctr" eaLnBrk="1" hangingPunct="1">
              <a:lnSpc>
                <a:spcPct val="80000"/>
              </a:lnSpc>
            </a:pPr>
            <a:r>
              <a:rPr lang="en-US" sz="2800" smtClean="0"/>
              <a:t>Please participate</a:t>
            </a:r>
          </a:p>
          <a:p>
            <a:pPr algn="ctr" eaLnBrk="1" hangingPunct="1">
              <a:lnSpc>
                <a:spcPct val="80000"/>
              </a:lnSpc>
            </a:pPr>
            <a:r>
              <a:rPr lang="en-US" sz="2800" smtClean="0"/>
              <a:t>I want to hear what you have to say.</a:t>
            </a:r>
          </a:p>
          <a:p>
            <a:pPr algn="ctr" eaLnBrk="1" hangingPunct="1">
              <a:lnSpc>
                <a:spcPct val="80000"/>
              </a:lnSpc>
            </a:pPr>
            <a:r>
              <a:rPr lang="en-US" sz="2800" smtClean="0"/>
              <a:t>Raise your hand before speaking.</a:t>
            </a:r>
          </a:p>
          <a:p>
            <a:pPr algn="ctr" eaLnBrk="1" hangingPunct="1">
              <a:lnSpc>
                <a:spcPct val="80000"/>
              </a:lnSpc>
              <a:buFontTx/>
              <a:buNone/>
            </a:pPr>
            <a:endParaRPr lang="en-US" sz="2800" smtClean="0"/>
          </a:p>
        </p:txBody>
      </p:sp>
      <p:pic>
        <p:nvPicPr>
          <p:cNvPr id="24580" name="Picture 6" descr="MPj04278100000[1]"/>
          <p:cNvPicPr>
            <a:picLocks noChangeAspect="1" noChangeArrowheads="1"/>
          </p:cNvPicPr>
          <p:nvPr/>
        </p:nvPicPr>
        <p:blipFill>
          <a:blip r:embed="rId4" cstate="print"/>
          <a:srcRect/>
          <a:stretch>
            <a:fillRect/>
          </a:stretch>
        </p:blipFill>
        <p:spPr bwMode="auto">
          <a:xfrm>
            <a:off x="2133600" y="1219200"/>
            <a:ext cx="4800600" cy="31242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Finish Class Work Early?</a:t>
            </a:r>
          </a:p>
        </p:txBody>
      </p:sp>
      <p:sp>
        <p:nvSpPr>
          <p:cNvPr id="25603" name="Rectangle 3"/>
          <p:cNvSpPr>
            <a:spLocks noGrp="1" noChangeArrowheads="1"/>
          </p:cNvSpPr>
          <p:nvPr>
            <p:ph type="body" idx="1"/>
          </p:nvPr>
        </p:nvSpPr>
        <p:spPr/>
        <p:txBody>
          <a:bodyPr/>
          <a:lstStyle/>
          <a:p>
            <a:pPr eaLnBrk="1" hangingPunct="1"/>
            <a:r>
              <a:rPr lang="en-US" sz="4000" smtClean="0"/>
              <a:t>What Do I Do???</a:t>
            </a:r>
          </a:p>
        </p:txBody>
      </p:sp>
      <p:pic>
        <p:nvPicPr>
          <p:cNvPr id="25604" name="Picture 6" descr="MCj04344110000[1]"/>
          <p:cNvPicPr>
            <a:picLocks noChangeAspect="1" noChangeArrowheads="1"/>
          </p:cNvPicPr>
          <p:nvPr/>
        </p:nvPicPr>
        <p:blipFill>
          <a:blip r:embed="rId4" cstate="print"/>
          <a:srcRect/>
          <a:stretch>
            <a:fillRect/>
          </a:stretch>
        </p:blipFill>
        <p:spPr bwMode="auto">
          <a:xfrm>
            <a:off x="5791200" y="3962400"/>
            <a:ext cx="3352800" cy="28956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What Do I Do Next Activities?</a:t>
            </a:r>
          </a:p>
        </p:txBody>
      </p:sp>
      <p:sp>
        <p:nvSpPr>
          <p:cNvPr id="26627" name="Rectangle 3"/>
          <p:cNvSpPr>
            <a:spLocks noGrp="1" noChangeArrowheads="1"/>
          </p:cNvSpPr>
          <p:nvPr>
            <p:ph type="body" idx="1"/>
          </p:nvPr>
        </p:nvSpPr>
        <p:spPr/>
        <p:txBody>
          <a:bodyPr/>
          <a:lstStyle/>
          <a:p>
            <a:pPr eaLnBrk="1" hangingPunct="1"/>
            <a:r>
              <a:rPr lang="en-US" smtClean="0"/>
              <a:t>Read an AR book</a:t>
            </a:r>
          </a:p>
          <a:p>
            <a:pPr eaLnBrk="1" hangingPunct="1"/>
            <a:r>
              <a:rPr lang="en-US" smtClean="0"/>
              <a:t>Take an AR test</a:t>
            </a:r>
          </a:p>
          <a:p>
            <a:pPr eaLnBrk="1" hangingPunct="1"/>
            <a:r>
              <a:rPr lang="en-US" smtClean="0"/>
              <a:t>Finish other work </a:t>
            </a:r>
          </a:p>
          <a:p>
            <a:pPr eaLnBrk="1" hangingPunct="1"/>
            <a:r>
              <a:rPr lang="en-US" smtClean="0"/>
              <a:t>Write a letter</a:t>
            </a:r>
          </a:p>
          <a:p>
            <a:pPr eaLnBrk="1" hangingPunct="1"/>
            <a:r>
              <a:rPr lang="en-US" smtClean="0"/>
              <a:t>Write a story</a:t>
            </a:r>
          </a:p>
        </p:txBody>
      </p:sp>
      <p:pic>
        <p:nvPicPr>
          <p:cNvPr id="26628" name="Picture 5" descr="MCBS00559_0000[1]"/>
          <p:cNvPicPr>
            <a:picLocks noChangeAspect="1" noChangeArrowheads="1"/>
          </p:cNvPicPr>
          <p:nvPr/>
        </p:nvPicPr>
        <p:blipFill>
          <a:blip r:embed="rId4" cstate="print"/>
          <a:srcRect/>
          <a:stretch>
            <a:fillRect/>
          </a:stretch>
        </p:blipFill>
        <p:spPr bwMode="auto">
          <a:xfrm>
            <a:off x="3886200" y="3657600"/>
            <a:ext cx="4595813" cy="2606675"/>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Paper Heading</a:t>
            </a:r>
          </a:p>
        </p:txBody>
      </p:sp>
      <p:sp>
        <p:nvSpPr>
          <p:cNvPr id="27651" name="Rectangle 3"/>
          <p:cNvSpPr>
            <a:spLocks noGrp="1" noChangeArrowheads="1"/>
          </p:cNvSpPr>
          <p:nvPr>
            <p:ph type="body" idx="1"/>
          </p:nvPr>
        </p:nvSpPr>
        <p:spPr/>
        <p:txBody>
          <a:bodyPr/>
          <a:lstStyle/>
          <a:p>
            <a:pPr eaLnBrk="1" hangingPunct="1"/>
            <a:endParaRPr lang="en-US" smtClean="0"/>
          </a:p>
          <a:p>
            <a:pPr eaLnBrk="1" hangingPunct="1"/>
            <a:r>
              <a:rPr lang="en-US" smtClean="0"/>
              <a:t>In the left hand corner of all papers:</a:t>
            </a:r>
          </a:p>
          <a:p>
            <a:pPr lvl="1" eaLnBrk="1" hangingPunct="1"/>
            <a:r>
              <a:rPr lang="en-US" smtClean="0"/>
              <a:t>Print your Name</a:t>
            </a:r>
          </a:p>
          <a:p>
            <a:pPr lvl="1" eaLnBrk="1" hangingPunct="1"/>
            <a:r>
              <a:rPr lang="en-US" smtClean="0"/>
              <a:t>Print the Date</a:t>
            </a:r>
          </a:p>
        </p:txBody>
      </p:sp>
      <p:pic>
        <p:nvPicPr>
          <p:cNvPr id="27652" name="Picture 6" descr="MCj04338680000[1]"/>
          <p:cNvPicPr>
            <a:picLocks noChangeAspect="1" noChangeArrowheads="1"/>
          </p:cNvPicPr>
          <p:nvPr/>
        </p:nvPicPr>
        <p:blipFill>
          <a:blip r:embed="rId4" cstate="print"/>
          <a:srcRect/>
          <a:stretch>
            <a:fillRect/>
          </a:stretch>
        </p:blipFill>
        <p:spPr bwMode="auto">
          <a:xfrm>
            <a:off x="4191000" y="3657600"/>
            <a:ext cx="3581400" cy="2971800"/>
          </a:xfrm>
          <a:prstGeom prst="rect">
            <a:avLst/>
          </a:prstGeom>
          <a:noFill/>
          <a:ln w="9525">
            <a:noFill/>
            <a:miter lim="800000"/>
            <a:headEnd/>
            <a:tailEnd/>
          </a:ln>
        </p:spPr>
      </p:pic>
      <p:pic>
        <p:nvPicPr>
          <p:cNvPr id="27653" name="Picture 7" descr="MCj04248300000[1]"/>
          <p:cNvPicPr>
            <a:picLocks noChangeAspect="1" noChangeArrowheads="1"/>
          </p:cNvPicPr>
          <p:nvPr/>
        </p:nvPicPr>
        <p:blipFill>
          <a:blip r:embed="rId5" cstate="print"/>
          <a:srcRect/>
          <a:stretch>
            <a:fillRect/>
          </a:stretch>
        </p:blipFill>
        <p:spPr bwMode="auto">
          <a:xfrm>
            <a:off x="457200" y="0"/>
            <a:ext cx="1841500" cy="16319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Example of Paper Heading</a:t>
            </a:r>
          </a:p>
        </p:txBody>
      </p:sp>
      <p:sp>
        <p:nvSpPr>
          <p:cNvPr id="28675" name="Rectangle 3"/>
          <p:cNvSpPr>
            <a:spLocks noGrp="1" noChangeArrowheads="1"/>
          </p:cNvSpPr>
          <p:nvPr>
            <p:ph type="body" idx="1"/>
          </p:nvPr>
        </p:nvSpPr>
        <p:spPr>
          <a:xfrm>
            <a:off x="457200" y="2332038"/>
            <a:ext cx="8229600" cy="4525962"/>
          </a:xfrm>
        </p:spPr>
        <p:txBody>
          <a:bodyPr/>
          <a:lstStyle/>
          <a:p>
            <a:pPr eaLnBrk="1" hangingPunct="1"/>
            <a:endParaRPr lang="en-US" smtClean="0"/>
          </a:p>
          <a:p>
            <a:pPr algn="r" eaLnBrk="1" hangingPunct="1">
              <a:buFontTx/>
              <a:buNone/>
            </a:pPr>
            <a:endParaRPr lang="en-US" smtClean="0"/>
          </a:p>
          <a:p>
            <a:pPr algn="r" eaLnBrk="1" hangingPunct="1">
              <a:buFontTx/>
              <a:buNone/>
            </a:pPr>
            <a:endParaRPr lang="en-US" smtClean="0"/>
          </a:p>
          <a:p>
            <a:pPr eaLnBrk="1" hangingPunct="1">
              <a:buFontTx/>
              <a:buNone/>
            </a:pPr>
            <a:endParaRPr lang="en-US" smtClean="0"/>
          </a:p>
          <a:p>
            <a:pPr eaLnBrk="1" hangingPunct="1"/>
            <a:endParaRPr lang="en-US" smtClean="0"/>
          </a:p>
        </p:txBody>
      </p:sp>
      <p:sp>
        <p:nvSpPr>
          <p:cNvPr id="28676" name="Text Box 5"/>
          <p:cNvSpPr txBox="1">
            <a:spLocks noChangeArrowheads="1"/>
          </p:cNvSpPr>
          <p:nvPr/>
        </p:nvSpPr>
        <p:spPr bwMode="auto">
          <a:xfrm>
            <a:off x="6400800" y="2286000"/>
            <a:ext cx="2286000" cy="457200"/>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27712" name="Group 64"/>
          <p:cNvGraphicFramePr>
            <a:graphicFrameLocks noGrp="1"/>
          </p:cNvGraphicFramePr>
          <p:nvPr/>
        </p:nvGraphicFramePr>
        <p:xfrm>
          <a:off x="1371600" y="1828800"/>
          <a:ext cx="6096000" cy="4664075"/>
        </p:xfrm>
        <a:graphic>
          <a:graphicData uri="http://schemas.openxmlformats.org/drawingml/2006/table">
            <a:tbl>
              <a:tblPr/>
              <a:tblGrid>
                <a:gridCol w="6096000"/>
              </a:tblGrid>
              <a:tr h="22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Joe Smith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August 23, 2010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random/>
    <p:sndAc>
      <p:stSnd>
        <p:snd r:embed="rId3"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Turning In Papers </a:t>
            </a:r>
          </a:p>
        </p:txBody>
      </p:sp>
      <p:sp>
        <p:nvSpPr>
          <p:cNvPr id="29699" name="Rectangle 3"/>
          <p:cNvSpPr>
            <a:spLocks noGrp="1" noChangeArrowheads="1"/>
          </p:cNvSpPr>
          <p:nvPr>
            <p:ph type="body" idx="1"/>
          </p:nvPr>
        </p:nvSpPr>
        <p:spPr/>
        <p:txBody>
          <a:bodyPr/>
          <a:lstStyle/>
          <a:p>
            <a:pPr eaLnBrk="1" hangingPunct="1"/>
            <a:r>
              <a:rPr lang="en-US" smtClean="0"/>
              <a:t>Check to be sure you wrote your name and the date.</a:t>
            </a:r>
          </a:p>
          <a:p>
            <a:pPr eaLnBrk="1" hangingPunct="1"/>
            <a:r>
              <a:rPr lang="en-US" smtClean="0"/>
              <a:t>Check to be sure your paper is complete.</a:t>
            </a:r>
          </a:p>
          <a:p>
            <a:pPr eaLnBrk="1" hangingPunct="1"/>
            <a:r>
              <a:rPr lang="en-US" smtClean="0"/>
              <a:t>Check to be sure your paper is neat.</a:t>
            </a:r>
          </a:p>
          <a:p>
            <a:pPr eaLnBrk="1" hangingPunct="1"/>
            <a:r>
              <a:rPr lang="en-US" smtClean="0"/>
              <a:t>Turn papers in to the basket.</a:t>
            </a: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After An Absence</a:t>
            </a:r>
          </a:p>
        </p:txBody>
      </p:sp>
      <p:sp>
        <p:nvSpPr>
          <p:cNvPr id="30723" name="Rectangle 3"/>
          <p:cNvSpPr>
            <a:spLocks noGrp="1" noChangeArrowheads="1"/>
          </p:cNvSpPr>
          <p:nvPr>
            <p:ph type="body" idx="1"/>
          </p:nvPr>
        </p:nvSpPr>
        <p:spPr/>
        <p:txBody>
          <a:bodyPr/>
          <a:lstStyle/>
          <a:p>
            <a:pPr eaLnBrk="1" hangingPunct="1"/>
            <a:r>
              <a:rPr lang="en-US" smtClean="0"/>
              <a:t>Your make-up work will be placed in your homework folder.  </a:t>
            </a:r>
          </a:p>
        </p:txBody>
      </p:sp>
      <p:pic>
        <p:nvPicPr>
          <p:cNvPr id="30724" name="Picture 5" descr="MCj03474770000[1]"/>
          <p:cNvPicPr>
            <a:picLocks noChangeAspect="1" noChangeArrowheads="1"/>
          </p:cNvPicPr>
          <p:nvPr/>
        </p:nvPicPr>
        <p:blipFill>
          <a:blip r:embed="rId4" cstate="print"/>
          <a:srcRect/>
          <a:stretch>
            <a:fillRect/>
          </a:stretch>
        </p:blipFill>
        <p:spPr bwMode="auto">
          <a:xfrm>
            <a:off x="4495800" y="3429000"/>
            <a:ext cx="3641725" cy="32004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r>
              <a:rPr lang="en-US" smtClean="0"/>
              <a:t>Am I in the right room?</a:t>
            </a:r>
          </a:p>
        </p:txBody>
      </p:sp>
      <p:sp>
        <p:nvSpPr>
          <p:cNvPr id="15365" name="Rectangle 5"/>
          <p:cNvSpPr>
            <a:spLocks noGrp="1" noChangeArrowheads="1"/>
          </p:cNvSpPr>
          <p:nvPr>
            <p:ph type="body" idx="1"/>
          </p:nvPr>
        </p:nvSpPr>
        <p:spPr/>
        <p:txBody>
          <a:bodyPr/>
          <a:lstStyle/>
          <a:p>
            <a:pPr eaLnBrk="1" hangingPunct="1"/>
            <a:r>
              <a:rPr lang="en-US" sz="2800" smtClean="0"/>
              <a:t>Did you see your name by the door?</a:t>
            </a:r>
          </a:p>
          <a:p>
            <a:pPr eaLnBrk="1" hangingPunct="1"/>
            <a:r>
              <a:rPr lang="en-US" sz="2800" smtClean="0"/>
              <a:t>Did you see Mrs. High’s name outside the door?</a:t>
            </a:r>
          </a:p>
          <a:p>
            <a:pPr eaLnBrk="1" hangingPunct="1"/>
            <a:r>
              <a:rPr lang="en-US" sz="2800" smtClean="0"/>
              <a:t>I will greet you at the door.</a:t>
            </a:r>
          </a:p>
          <a:p>
            <a:pPr eaLnBrk="1" hangingPunct="1"/>
            <a:endParaRPr lang="en-US" sz="2800" smtClean="0"/>
          </a:p>
        </p:txBody>
      </p:sp>
      <p:pic>
        <p:nvPicPr>
          <p:cNvPr id="4100" name="Picture 6" descr="MCj03963280000[1]"/>
          <p:cNvPicPr>
            <a:picLocks noChangeAspect="1" noChangeArrowheads="1"/>
          </p:cNvPicPr>
          <p:nvPr/>
        </p:nvPicPr>
        <p:blipFill>
          <a:blip r:embed="rId4" cstate="print"/>
          <a:srcRect/>
          <a:stretch>
            <a:fillRect/>
          </a:stretch>
        </p:blipFill>
        <p:spPr bwMode="auto">
          <a:xfrm>
            <a:off x="2743200" y="3810000"/>
            <a:ext cx="2601913" cy="266700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898" decel="100000" fill="hold"/>
                                        <p:tgtEl>
                                          <p:spTgt spid="1536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36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365">
                                            <p:txEl>
                                              <p:pRg st="0" end="0"/>
                                            </p:txEl>
                                          </p:spTgt>
                                        </p:tgtEl>
                                        <p:attrNameLst>
                                          <p:attrName>style.visibility</p:attrName>
                                        </p:attrNameLst>
                                      </p:cBhvr>
                                      <p:to>
                                        <p:strVal val="visible"/>
                                      </p:to>
                                    </p:set>
                                    <p:animEffect transition="in" filter="fade">
                                      <p:cBhvr>
                                        <p:cTn id="15" dur="1000"/>
                                        <p:tgtEl>
                                          <p:spTgt spid="15365">
                                            <p:txEl>
                                              <p:pRg st="0" end="0"/>
                                            </p:txEl>
                                          </p:spTgt>
                                        </p:tgtEl>
                                      </p:cBhvr>
                                    </p:animEffect>
                                    <p:anim calcmode="lin" valueType="num">
                                      <p:cBhvr>
                                        <p:cTn id="16" dur="10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36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36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365">
                                            <p:txEl>
                                              <p:pRg st="1" end="1"/>
                                            </p:txEl>
                                          </p:spTgt>
                                        </p:tgtEl>
                                        <p:attrNameLst>
                                          <p:attrName>style.visibility</p:attrName>
                                        </p:attrNameLst>
                                      </p:cBhvr>
                                      <p:to>
                                        <p:strVal val="visible"/>
                                      </p:to>
                                    </p:set>
                                    <p:animEffect transition="in" filter="fade">
                                      <p:cBhvr>
                                        <p:cTn id="23" dur="1000"/>
                                        <p:tgtEl>
                                          <p:spTgt spid="15365">
                                            <p:txEl>
                                              <p:pRg st="1" end="1"/>
                                            </p:txEl>
                                          </p:spTgt>
                                        </p:tgtEl>
                                      </p:cBhvr>
                                    </p:animEffect>
                                    <p:anim calcmode="lin" valueType="num">
                                      <p:cBhvr>
                                        <p:cTn id="24" dur="10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536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536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5365">
                                            <p:txEl>
                                              <p:pRg st="2" end="2"/>
                                            </p:txEl>
                                          </p:spTgt>
                                        </p:tgtEl>
                                        <p:attrNameLst>
                                          <p:attrName>style.visibility</p:attrName>
                                        </p:attrNameLst>
                                      </p:cBhvr>
                                      <p:to>
                                        <p:strVal val="visible"/>
                                      </p:to>
                                    </p:set>
                                    <p:animEffect transition="in" filter="fade">
                                      <p:cBhvr>
                                        <p:cTn id="31" dur="1000"/>
                                        <p:tgtEl>
                                          <p:spTgt spid="15365">
                                            <p:txEl>
                                              <p:pRg st="2" end="2"/>
                                            </p:txEl>
                                          </p:spTgt>
                                        </p:tgtEl>
                                      </p:cBhvr>
                                    </p:animEffect>
                                    <p:anim calcmode="lin" valueType="num">
                                      <p:cBhvr>
                                        <p:cTn id="32" dur="10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536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536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Special Procedures</a:t>
            </a:r>
          </a:p>
        </p:txBody>
      </p:sp>
      <p:sp>
        <p:nvSpPr>
          <p:cNvPr id="31747" name="Rectangle 3"/>
          <p:cNvSpPr>
            <a:spLocks noGrp="1" noChangeArrowheads="1"/>
          </p:cNvSpPr>
          <p:nvPr>
            <p:ph type="body" idx="1"/>
          </p:nvPr>
        </p:nvSpPr>
        <p:spPr/>
        <p:txBody>
          <a:bodyPr/>
          <a:lstStyle/>
          <a:p>
            <a:pPr eaLnBrk="1" hangingPunct="1">
              <a:lnSpc>
                <a:spcPct val="90000"/>
              </a:lnSpc>
            </a:pPr>
            <a:r>
              <a:rPr lang="en-US" sz="2400" smtClean="0"/>
              <a:t>These will be introduced on an “as needed” basis.</a:t>
            </a:r>
          </a:p>
          <a:p>
            <a:pPr eaLnBrk="1" hangingPunct="1">
              <a:lnSpc>
                <a:spcPct val="90000"/>
              </a:lnSpc>
            </a:pPr>
            <a:r>
              <a:rPr lang="en-US" sz="2400" smtClean="0"/>
              <a:t>Library/ Media Center</a:t>
            </a:r>
          </a:p>
          <a:p>
            <a:pPr eaLnBrk="1" hangingPunct="1">
              <a:lnSpc>
                <a:spcPct val="90000"/>
              </a:lnSpc>
            </a:pPr>
            <a:r>
              <a:rPr lang="en-US" sz="2400" smtClean="0"/>
              <a:t>Computer Lab</a:t>
            </a:r>
          </a:p>
          <a:p>
            <a:pPr eaLnBrk="1" hangingPunct="1">
              <a:lnSpc>
                <a:spcPct val="90000"/>
              </a:lnSpc>
            </a:pPr>
            <a:r>
              <a:rPr lang="en-US" sz="2400" smtClean="0"/>
              <a:t>Special Guests</a:t>
            </a:r>
          </a:p>
          <a:p>
            <a:pPr eaLnBrk="1" hangingPunct="1">
              <a:lnSpc>
                <a:spcPct val="90000"/>
              </a:lnSpc>
            </a:pPr>
            <a:r>
              <a:rPr lang="en-US" sz="2400" smtClean="0"/>
              <a:t>Assemblies</a:t>
            </a:r>
          </a:p>
          <a:p>
            <a:pPr eaLnBrk="1" hangingPunct="1">
              <a:lnSpc>
                <a:spcPct val="90000"/>
              </a:lnSpc>
            </a:pPr>
            <a:r>
              <a:rPr lang="en-US" sz="2400" smtClean="0"/>
              <a:t>Progress Reports</a:t>
            </a:r>
          </a:p>
          <a:p>
            <a:pPr eaLnBrk="1" hangingPunct="1">
              <a:lnSpc>
                <a:spcPct val="90000"/>
              </a:lnSpc>
            </a:pPr>
            <a:r>
              <a:rPr lang="en-US" sz="2400" smtClean="0"/>
              <a:t>Working Cooperatively</a:t>
            </a:r>
          </a:p>
          <a:p>
            <a:pPr eaLnBrk="1" hangingPunct="1">
              <a:lnSpc>
                <a:spcPct val="90000"/>
              </a:lnSpc>
            </a:pPr>
            <a:r>
              <a:rPr lang="en-US" sz="2400" smtClean="0"/>
              <a:t>Fire Drill</a:t>
            </a:r>
          </a:p>
          <a:p>
            <a:pPr eaLnBrk="1" hangingPunct="1">
              <a:lnSpc>
                <a:spcPct val="90000"/>
              </a:lnSpc>
            </a:pPr>
            <a:r>
              <a:rPr lang="en-US" sz="2400" smtClean="0"/>
              <a:t>Tornado Drills</a:t>
            </a:r>
          </a:p>
          <a:p>
            <a:pPr eaLnBrk="1" hangingPunct="1">
              <a:lnSpc>
                <a:spcPct val="90000"/>
              </a:lnSpc>
            </a:pPr>
            <a:r>
              <a:rPr lang="en-US" sz="2400" smtClean="0"/>
              <a:t>Intercom Announcements</a:t>
            </a:r>
          </a:p>
          <a:p>
            <a:pPr eaLnBrk="1" hangingPunct="1">
              <a:lnSpc>
                <a:spcPct val="90000"/>
              </a:lnSpc>
            </a:pPr>
            <a:r>
              <a:rPr lang="en-US" sz="2400" smtClean="0"/>
              <a:t>Substitute teacher</a:t>
            </a: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Remember</a:t>
            </a:r>
          </a:p>
        </p:txBody>
      </p:sp>
      <p:sp>
        <p:nvSpPr>
          <p:cNvPr id="32771" name="Rectangle 3"/>
          <p:cNvSpPr>
            <a:spLocks noGrp="1" noChangeArrowheads="1"/>
          </p:cNvSpPr>
          <p:nvPr>
            <p:ph type="body" idx="1"/>
          </p:nvPr>
        </p:nvSpPr>
        <p:spPr/>
        <p:txBody>
          <a:bodyPr/>
          <a:lstStyle/>
          <a:p>
            <a:pPr eaLnBrk="1" hangingPunct="1">
              <a:buFontTx/>
              <a:buNone/>
            </a:pPr>
            <a:endParaRPr lang="en-US" sz="4000" smtClean="0"/>
          </a:p>
          <a:p>
            <a:pPr eaLnBrk="1" hangingPunct="1">
              <a:buFontTx/>
              <a:buNone/>
            </a:pPr>
            <a:r>
              <a:rPr lang="en-US" sz="4000" smtClean="0"/>
              <a:t>I truly believe in your potential and I want you to believe in it too!</a:t>
            </a:r>
          </a:p>
          <a:p>
            <a:pPr eaLnBrk="1" hangingPunct="1">
              <a:buFontTx/>
              <a:buNone/>
            </a:pPr>
            <a:endParaRPr lang="en-US" sz="4000" smtClean="0"/>
          </a:p>
          <a:p>
            <a:pPr eaLnBrk="1" hangingPunct="1">
              <a:buFontTx/>
              <a:buNone/>
            </a:pPr>
            <a:r>
              <a:rPr lang="en-US" sz="4000" smtClean="0"/>
              <a:t>Have an Awesome Year!</a:t>
            </a:r>
          </a:p>
          <a:p>
            <a:pPr eaLnBrk="1" hangingPunct="1">
              <a:buFontTx/>
              <a:buNone/>
            </a:pPr>
            <a:r>
              <a:rPr lang="en-US" sz="4000" smtClean="0"/>
              <a:t>      Mrs. High</a:t>
            </a:r>
          </a:p>
        </p:txBody>
      </p:sp>
      <p:pic>
        <p:nvPicPr>
          <p:cNvPr id="32772" name="Picture 4" descr="MPj04393360000[1]"/>
          <p:cNvPicPr>
            <a:picLocks noChangeAspect="1" noChangeArrowheads="1"/>
          </p:cNvPicPr>
          <p:nvPr/>
        </p:nvPicPr>
        <p:blipFill>
          <a:blip r:embed="rId5" cstate="print"/>
          <a:srcRect/>
          <a:stretch>
            <a:fillRect/>
          </a:stretch>
        </p:blipFill>
        <p:spPr bwMode="auto">
          <a:xfrm>
            <a:off x="6781800" y="3810000"/>
            <a:ext cx="1771650" cy="2667000"/>
          </a:xfrm>
          <a:prstGeom prst="rect">
            <a:avLst/>
          </a:prstGeom>
          <a:noFill/>
          <a:ln w="9525">
            <a:noFill/>
            <a:miter lim="800000"/>
            <a:headEnd/>
            <a:tailEnd/>
          </a:ln>
        </p:spPr>
      </p:pic>
      <p:pic>
        <p:nvPicPr>
          <p:cNvPr id="31750" name="Picture 6">
            <a:hlinkClick r:id="" action="ppaction://media"/>
          </p:cNvPr>
          <p:cNvPicPr>
            <a:picLocks noRot="1" noChangeAspect="1" noChangeArrowheads="1"/>
          </p:cNvPicPr>
          <p:nvPr>
            <a:wavAudioFile r:embed="rId1" name="j0214098.wav"/>
          </p:nvPr>
        </p:nvPicPr>
        <p:blipFill>
          <a:blip r:embed="rId6" cstate="print"/>
          <a:srcRect/>
          <a:stretch>
            <a:fillRect/>
          </a:stretch>
        </p:blipFill>
        <p:spPr bwMode="auto">
          <a:xfrm>
            <a:off x="6477000" y="6172200"/>
            <a:ext cx="304800" cy="304800"/>
          </a:xfrm>
          <a:prstGeom prst="rect">
            <a:avLst/>
          </a:prstGeom>
          <a:noFill/>
          <a:ln w="9525">
            <a:noFill/>
            <a:miter lim="800000"/>
            <a:headEnd/>
            <a:tailEnd/>
          </a:ln>
        </p:spPr>
      </p:pic>
    </p:spTree>
  </p:cSld>
  <p:clrMapOvr>
    <a:masterClrMapping/>
  </p:clrMapOvr>
  <p:transition spd="slow">
    <p:random/>
    <p:sndAc>
      <p:stSnd>
        <p:snd r:embed="rId4"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3175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31750"/>
                                        </p:tgtEl>
                                      </p:cBhvr>
                                    </p:cmd>
                                  </p:childTnLst>
                                </p:cTn>
                              </p:par>
                            </p:childTnLst>
                          </p:cTn>
                        </p:par>
                      </p:childTnLst>
                    </p:cTn>
                  </p:par>
                </p:childTnLst>
              </p:cTn>
              <p:nextCondLst>
                <p:cond evt="onClick" delay="0">
                  <p:tgtEl>
                    <p:spTgt spid="31750"/>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175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Where do I sit?</a:t>
            </a:r>
          </a:p>
        </p:txBody>
      </p:sp>
      <p:sp>
        <p:nvSpPr>
          <p:cNvPr id="5123" name="Rectangle 3"/>
          <p:cNvSpPr>
            <a:spLocks noGrp="1" noChangeArrowheads="1"/>
          </p:cNvSpPr>
          <p:nvPr>
            <p:ph type="body" idx="1"/>
          </p:nvPr>
        </p:nvSpPr>
        <p:spPr/>
        <p:txBody>
          <a:bodyPr/>
          <a:lstStyle/>
          <a:p>
            <a:pPr eaLnBrk="1" hangingPunct="1"/>
            <a:r>
              <a:rPr lang="en-US" smtClean="0"/>
              <a:t>Sit at the desk with your name.</a:t>
            </a:r>
          </a:p>
          <a:p>
            <a:pPr eaLnBrk="1" hangingPunct="1"/>
            <a:endParaRPr lang="en-US" smtClean="0"/>
          </a:p>
          <a:p>
            <a:pPr eaLnBrk="1" hangingPunct="1">
              <a:buFontTx/>
              <a:buNone/>
            </a:pPr>
            <a:endParaRPr lang="en-US" smtClean="0"/>
          </a:p>
        </p:txBody>
      </p:sp>
      <p:pic>
        <p:nvPicPr>
          <p:cNvPr id="5124" name="Picture 5" descr="MCj04241680000[1]"/>
          <p:cNvPicPr>
            <a:picLocks noChangeAspect="1" noChangeArrowheads="1"/>
          </p:cNvPicPr>
          <p:nvPr/>
        </p:nvPicPr>
        <p:blipFill>
          <a:blip r:embed="rId4" cstate="print"/>
          <a:srcRect/>
          <a:stretch>
            <a:fillRect/>
          </a:stretch>
        </p:blipFill>
        <p:spPr bwMode="auto">
          <a:xfrm>
            <a:off x="3654425" y="2613025"/>
            <a:ext cx="1835150" cy="1631950"/>
          </a:xfrm>
          <a:prstGeom prst="rect">
            <a:avLst/>
          </a:prstGeom>
          <a:noFill/>
          <a:ln w="9525">
            <a:noFill/>
            <a:miter lim="800000"/>
            <a:headEnd/>
            <a:tailEnd/>
          </a:ln>
        </p:spPr>
      </p:pic>
      <p:pic>
        <p:nvPicPr>
          <p:cNvPr id="5125" name="Picture 7" descr="MCj03967420000[1]"/>
          <p:cNvPicPr>
            <a:picLocks noChangeAspect="1" noChangeArrowheads="1"/>
          </p:cNvPicPr>
          <p:nvPr/>
        </p:nvPicPr>
        <p:blipFill>
          <a:blip r:embed="rId5" cstate="print"/>
          <a:srcRect/>
          <a:stretch>
            <a:fillRect/>
          </a:stretch>
        </p:blipFill>
        <p:spPr bwMode="auto">
          <a:xfrm>
            <a:off x="6172200" y="4114800"/>
            <a:ext cx="1643063" cy="1843088"/>
          </a:xfrm>
          <a:prstGeom prst="rect">
            <a:avLst/>
          </a:prstGeom>
          <a:noFill/>
          <a:ln w="9525">
            <a:noFill/>
            <a:miter lim="800000"/>
            <a:headEnd/>
            <a:tailEnd/>
          </a:ln>
        </p:spPr>
      </p:pic>
      <p:pic>
        <p:nvPicPr>
          <p:cNvPr id="5126" name="Picture 8" descr="MCj03967440000[1]"/>
          <p:cNvPicPr>
            <a:picLocks noChangeAspect="1" noChangeArrowheads="1"/>
          </p:cNvPicPr>
          <p:nvPr/>
        </p:nvPicPr>
        <p:blipFill>
          <a:blip r:embed="rId6" cstate="print"/>
          <a:srcRect/>
          <a:stretch>
            <a:fillRect/>
          </a:stretch>
        </p:blipFill>
        <p:spPr bwMode="auto">
          <a:xfrm>
            <a:off x="1371600" y="4038600"/>
            <a:ext cx="1487488" cy="1827213"/>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DSCN0387.JPG"/>
          <p:cNvPicPr>
            <a:picLocks noChangeAspect="1"/>
          </p:cNvPicPr>
          <p:nvPr/>
        </p:nvPicPr>
        <p:blipFill>
          <a:blip r:embed="rId4" cstate="print"/>
          <a:srcRect/>
          <a:stretch>
            <a:fillRect/>
          </a:stretch>
        </p:blipFill>
        <p:spPr bwMode="auto">
          <a:xfrm>
            <a:off x="6400800" y="4800600"/>
            <a:ext cx="2743200" cy="2057400"/>
          </a:xfrm>
          <a:prstGeom prst="rect">
            <a:avLst/>
          </a:prstGeom>
          <a:noFill/>
          <a:ln w="9525">
            <a:noFill/>
            <a:miter lim="800000"/>
            <a:headEnd/>
            <a:tailEnd/>
          </a:ln>
        </p:spPr>
      </p:pic>
      <p:sp>
        <p:nvSpPr>
          <p:cNvPr id="6147" name="Rectangle 2"/>
          <p:cNvSpPr>
            <a:spLocks noGrp="1" noChangeArrowheads="1"/>
          </p:cNvSpPr>
          <p:nvPr>
            <p:ph type="title"/>
          </p:nvPr>
        </p:nvSpPr>
        <p:spPr/>
        <p:txBody>
          <a:bodyPr/>
          <a:lstStyle/>
          <a:p>
            <a:pPr eaLnBrk="1" hangingPunct="1"/>
            <a:r>
              <a:rPr lang="en-US" smtClean="0"/>
              <a:t>Who is my teacher?</a:t>
            </a:r>
          </a:p>
        </p:txBody>
      </p:sp>
      <p:sp>
        <p:nvSpPr>
          <p:cNvPr id="6148" name="Rectangle 3"/>
          <p:cNvSpPr>
            <a:spLocks noGrp="1" noChangeArrowheads="1"/>
          </p:cNvSpPr>
          <p:nvPr>
            <p:ph type="body" idx="1"/>
          </p:nvPr>
        </p:nvSpPr>
        <p:spPr/>
        <p:txBody>
          <a:bodyPr/>
          <a:lstStyle/>
          <a:p>
            <a:pPr eaLnBrk="1" hangingPunct="1"/>
            <a:r>
              <a:rPr lang="en-US" smtClean="0"/>
              <a:t>My name is Mrs. High.</a:t>
            </a:r>
          </a:p>
          <a:p>
            <a:pPr eaLnBrk="1" hangingPunct="1"/>
            <a:r>
              <a:rPr lang="en-US" smtClean="0"/>
              <a:t>I have been teaching for 3 years.</a:t>
            </a:r>
          </a:p>
          <a:p>
            <a:pPr eaLnBrk="1" hangingPunct="1"/>
            <a:r>
              <a:rPr lang="en-US" smtClean="0"/>
              <a:t>I have my Master’s Degree in Elementary Education.</a:t>
            </a:r>
          </a:p>
          <a:p>
            <a:pPr eaLnBrk="1" hangingPunct="1"/>
            <a:r>
              <a:rPr lang="en-US" smtClean="0"/>
              <a:t>I have one dog named Bear. </a:t>
            </a:r>
          </a:p>
          <a:p>
            <a:pPr eaLnBrk="1" hangingPunct="1"/>
            <a:r>
              <a:rPr lang="en-US" smtClean="0"/>
              <a:t>I love to teach, to swim, and to read!</a:t>
            </a:r>
          </a:p>
          <a:p>
            <a:pPr eaLnBrk="1" hangingPunct="1"/>
            <a:r>
              <a:rPr lang="en-US" smtClean="0"/>
              <a:t>I know this will be a fantastic year!</a:t>
            </a:r>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762000"/>
            <a:ext cx="7772400" cy="2838450"/>
          </a:xfrm>
        </p:spPr>
        <p:txBody>
          <a:bodyPr/>
          <a:lstStyle/>
          <a:p>
            <a:pPr eaLnBrk="1" hangingPunct="1"/>
            <a:r>
              <a:rPr lang="en-US" smtClean="0"/>
              <a:t>Will this teacher treat me fairly?</a:t>
            </a:r>
          </a:p>
        </p:txBody>
      </p:sp>
      <p:sp>
        <p:nvSpPr>
          <p:cNvPr id="7171" name="Rectangle 3"/>
          <p:cNvSpPr>
            <a:spLocks noGrp="1" noChangeArrowheads="1"/>
          </p:cNvSpPr>
          <p:nvPr>
            <p:ph type="subTitle" idx="1"/>
          </p:nvPr>
        </p:nvSpPr>
        <p:spPr/>
        <p:txBody>
          <a:bodyPr/>
          <a:lstStyle/>
          <a:p>
            <a:pPr eaLnBrk="1" hangingPunct="1"/>
            <a:r>
              <a:rPr lang="en-US" sz="3600" b="1" smtClean="0"/>
              <a:t>YES,</a:t>
            </a:r>
          </a:p>
          <a:p>
            <a:pPr eaLnBrk="1" hangingPunct="1"/>
            <a:r>
              <a:rPr lang="en-US" sz="3600" b="1" smtClean="0"/>
              <a:t>ALWAYS!</a:t>
            </a:r>
          </a:p>
          <a:p>
            <a:pPr eaLnBrk="1" hangingPunct="1"/>
            <a:endParaRPr lang="en-US" sz="3600" b="1" smtClean="0"/>
          </a:p>
          <a:p>
            <a:pPr eaLnBrk="1" hangingPunct="1"/>
            <a:endParaRPr lang="en-US" smtClean="0"/>
          </a:p>
        </p:txBody>
      </p:sp>
      <p:sp>
        <p:nvSpPr>
          <p:cNvPr id="4" name="Down Arrow 3"/>
          <p:cNvSpPr/>
          <p:nvPr/>
        </p:nvSpPr>
        <p:spPr>
          <a:xfrm>
            <a:off x="4114800" y="2971800"/>
            <a:ext cx="762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random/>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Mrs. High’s Classroom</a:t>
            </a:r>
          </a:p>
        </p:txBody>
      </p:sp>
      <p:sp>
        <p:nvSpPr>
          <p:cNvPr id="8195" name="Rectangle 3"/>
          <p:cNvSpPr>
            <a:spLocks noGrp="1" noChangeArrowheads="1"/>
          </p:cNvSpPr>
          <p:nvPr>
            <p:ph type="body" idx="1"/>
          </p:nvPr>
        </p:nvSpPr>
        <p:spPr/>
        <p:txBody>
          <a:bodyPr/>
          <a:lstStyle/>
          <a:p>
            <a:pPr eaLnBrk="1" hangingPunct="1"/>
            <a:r>
              <a:rPr lang="en-US" sz="3600" smtClean="0"/>
              <a:t>Guidelines </a:t>
            </a:r>
          </a:p>
          <a:p>
            <a:pPr eaLnBrk="1" hangingPunct="1"/>
            <a:r>
              <a:rPr lang="en-US" sz="3600" smtClean="0"/>
              <a:t>Rules</a:t>
            </a:r>
          </a:p>
          <a:p>
            <a:pPr eaLnBrk="1" hangingPunct="1"/>
            <a:r>
              <a:rPr lang="en-US" sz="3600" smtClean="0"/>
              <a:t>Procedures</a:t>
            </a:r>
          </a:p>
        </p:txBody>
      </p:sp>
      <p:pic>
        <p:nvPicPr>
          <p:cNvPr id="8196" name="Picture 5" descr="MCj04338680000[1]"/>
          <p:cNvPicPr>
            <a:picLocks noChangeAspect="1" noChangeArrowheads="1"/>
          </p:cNvPicPr>
          <p:nvPr/>
        </p:nvPicPr>
        <p:blipFill>
          <a:blip r:embed="rId4" cstate="print"/>
          <a:srcRect/>
          <a:stretch>
            <a:fillRect/>
          </a:stretch>
        </p:blipFill>
        <p:spPr bwMode="auto">
          <a:xfrm>
            <a:off x="4953000" y="1524000"/>
            <a:ext cx="1828800" cy="1828800"/>
          </a:xfrm>
          <a:prstGeom prst="rect">
            <a:avLst/>
          </a:prstGeom>
          <a:noFill/>
          <a:ln w="9525">
            <a:noFill/>
            <a:miter lim="800000"/>
            <a:headEnd/>
            <a:tailEnd/>
          </a:ln>
        </p:spPr>
      </p:pic>
      <p:pic>
        <p:nvPicPr>
          <p:cNvPr id="8197" name="Picture 7" descr="MPj03029240000[1]"/>
          <p:cNvPicPr>
            <a:picLocks noChangeAspect="1" noChangeArrowheads="1"/>
          </p:cNvPicPr>
          <p:nvPr/>
        </p:nvPicPr>
        <p:blipFill>
          <a:blip r:embed="rId5" cstate="print"/>
          <a:srcRect/>
          <a:stretch>
            <a:fillRect/>
          </a:stretch>
        </p:blipFill>
        <p:spPr bwMode="auto">
          <a:xfrm>
            <a:off x="2971800" y="3886200"/>
            <a:ext cx="3657600" cy="2609850"/>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What are the rules in this classroom?</a:t>
            </a:r>
          </a:p>
        </p:txBody>
      </p:sp>
      <p:sp>
        <p:nvSpPr>
          <p:cNvPr id="9219" name="Rectangle 3"/>
          <p:cNvSpPr>
            <a:spLocks noGrp="1" noChangeArrowheads="1"/>
          </p:cNvSpPr>
          <p:nvPr>
            <p:ph type="body" idx="1"/>
          </p:nvPr>
        </p:nvSpPr>
        <p:spPr>
          <a:xfrm>
            <a:off x="609600" y="1447800"/>
            <a:ext cx="8229600" cy="5821363"/>
          </a:xfrm>
        </p:spPr>
        <p:txBody>
          <a:bodyPr/>
          <a:lstStyle/>
          <a:p>
            <a:pPr eaLnBrk="1" hangingPunct="1"/>
            <a:r>
              <a:rPr lang="en-US" dirty="0" smtClean="0"/>
              <a:t>I will raise my hand to talk.  </a:t>
            </a:r>
          </a:p>
          <a:p>
            <a:pPr eaLnBrk="1" hangingPunct="1"/>
            <a:r>
              <a:rPr lang="en-US" dirty="0" smtClean="0"/>
              <a:t>I will be nice to others.</a:t>
            </a:r>
          </a:p>
          <a:p>
            <a:pPr eaLnBrk="1" hangingPunct="1"/>
            <a:r>
              <a:rPr lang="en-US" dirty="0" smtClean="0"/>
              <a:t>I will listen and follow directions.</a:t>
            </a:r>
          </a:p>
          <a:p>
            <a:pPr eaLnBrk="1" hangingPunct="1"/>
            <a:r>
              <a:rPr lang="en-US" dirty="0" smtClean="0"/>
              <a:t>I will do my best!</a:t>
            </a:r>
          </a:p>
        </p:txBody>
      </p:sp>
      <p:pic>
        <p:nvPicPr>
          <p:cNvPr id="9220" name="Picture 5" descr="MCDD01550_0000[1]"/>
          <p:cNvPicPr>
            <a:picLocks noChangeAspect="1" noChangeArrowheads="1"/>
          </p:cNvPicPr>
          <p:nvPr/>
        </p:nvPicPr>
        <p:blipFill>
          <a:blip r:embed="rId4" cstate="print"/>
          <a:srcRect/>
          <a:stretch>
            <a:fillRect/>
          </a:stretch>
        </p:blipFill>
        <p:spPr bwMode="auto">
          <a:xfrm>
            <a:off x="3581400" y="4953000"/>
            <a:ext cx="2209800" cy="1766888"/>
          </a:xfrm>
          <a:prstGeom prst="rect">
            <a:avLst/>
          </a:prstGeom>
          <a:noFill/>
          <a:ln w="9525">
            <a:noFill/>
            <a:miter lim="800000"/>
            <a:headEnd/>
            <a:tailEnd/>
          </a:ln>
        </p:spPr>
      </p:pic>
    </p:spTree>
  </p:cSld>
  <p:clrMapOvr>
    <a:masterClrMapping/>
  </p:clrMapOvr>
  <p:transition spd="slow">
    <p:random/>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Behavior</a:t>
            </a:r>
          </a:p>
        </p:txBody>
      </p:sp>
      <p:graphicFrame>
        <p:nvGraphicFramePr>
          <p:cNvPr id="4" name="Content Placeholder 3"/>
          <p:cNvGraphicFramePr>
            <a:graphicFrameLocks noGrp="1"/>
          </p:cNvGraphicFramePr>
          <p:nvPr>
            <p:ph idx="1"/>
          </p:nvPr>
        </p:nvGraphicFramePr>
        <p:xfrm>
          <a:off x="457200" y="1600200"/>
          <a:ext cx="8229600" cy="33832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3200" baseline="0" dirty="0" smtClean="0">
                          <a:solidFill>
                            <a:schemeClr val="tx1"/>
                          </a:solidFill>
                        </a:rPr>
                        <a:t>Color</a:t>
                      </a:r>
                      <a:endParaRPr lang="en-US" sz="32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aseline="0" dirty="0" smtClean="0">
                          <a:solidFill>
                            <a:schemeClr val="tx1"/>
                          </a:solidFill>
                        </a:rPr>
                        <a:t>Consequence</a:t>
                      </a:r>
                      <a:endParaRPr lang="en-US" sz="32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3200" baseline="0" dirty="0" smtClean="0">
                          <a:solidFill>
                            <a:srgbClr val="00B050"/>
                          </a:solidFill>
                        </a:rPr>
                        <a:t>Green</a:t>
                      </a:r>
                      <a:endParaRPr lang="en-US" sz="3200" baseline="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Good Job</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3200" baseline="0" dirty="0" smtClean="0">
                          <a:solidFill>
                            <a:srgbClr val="FFFF00"/>
                          </a:solidFill>
                        </a:rPr>
                        <a:t>Yellow</a:t>
                      </a:r>
                      <a:endParaRPr lang="en-US" sz="3200" baseline="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Warning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3200" baseline="0" dirty="0" smtClean="0">
                          <a:solidFill>
                            <a:srgbClr val="FFC000"/>
                          </a:solidFill>
                        </a:rPr>
                        <a:t>Orange</a:t>
                      </a:r>
                      <a:endParaRPr lang="en-US" sz="3200" baseline="0"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Time Out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3200" baseline="0" dirty="0" smtClean="0">
                          <a:solidFill>
                            <a:srgbClr val="FF0000"/>
                          </a:solidFill>
                        </a:rPr>
                        <a:t>Red</a:t>
                      </a:r>
                      <a:endParaRPr lang="en-US" sz="32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Time Out</a:t>
                      </a:r>
                      <a:r>
                        <a:rPr lang="en-US" sz="3200" baseline="0" dirty="0" smtClean="0"/>
                        <a:t> in another room</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slow">
    <p:random/>
    <p:sndAc>
      <p:stSnd>
        <p:snd r:embed="rId2" name="chimes.wav"/>
      </p:stSnd>
    </p:sndAc>
  </p:transition>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1978</Words>
  <Application>Microsoft Office PowerPoint</Application>
  <PresentationFormat>On-screen Show (4:3)</PresentationFormat>
  <Paragraphs>214</Paragraphs>
  <Slides>31</Slides>
  <Notes>30</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Slide 1</vt:lpstr>
      <vt:lpstr>Everything You Need to Know for a Successful Arrival</vt:lpstr>
      <vt:lpstr>Am I in the right room?</vt:lpstr>
      <vt:lpstr>Where do I sit?</vt:lpstr>
      <vt:lpstr>Who is my teacher?</vt:lpstr>
      <vt:lpstr>Will this teacher treat me fairly?</vt:lpstr>
      <vt:lpstr>Mrs. High’s Classroom</vt:lpstr>
      <vt:lpstr>What are the rules in this classroom?</vt:lpstr>
      <vt:lpstr>Behavior</vt:lpstr>
      <vt:lpstr>Guideline #1</vt:lpstr>
      <vt:lpstr>Entering The Room</vt:lpstr>
      <vt:lpstr>Example of Morning Bellwork</vt:lpstr>
      <vt:lpstr>Guideline #2 </vt:lpstr>
      <vt:lpstr>Guideline #3</vt:lpstr>
      <vt:lpstr>Moving Around the Room</vt:lpstr>
      <vt:lpstr>Guideline #4</vt:lpstr>
      <vt:lpstr>Guideline # 5</vt:lpstr>
      <vt:lpstr>Special Guideline</vt:lpstr>
      <vt:lpstr>Severe Clause</vt:lpstr>
      <vt:lpstr>Classroom Procedures</vt:lpstr>
      <vt:lpstr>When You Are Tardy</vt:lpstr>
      <vt:lpstr>Getting Your Attention</vt:lpstr>
      <vt:lpstr>Classroom Discussions</vt:lpstr>
      <vt:lpstr>Finish Class Work Early?</vt:lpstr>
      <vt:lpstr>What Do I Do Next Activities?</vt:lpstr>
      <vt:lpstr>Paper Heading</vt:lpstr>
      <vt:lpstr>Example of Paper Heading</vt:lpstr>
      <vt:lpstr>Turning In Papers </vt:lpstr>
      <vt:lpstr>After An Absence</vt:lpstr>
      <vt:lpstr>Special Procedures</vt:lpstr>
      <vt:lpstr>Remember</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Patriot Traditions  and  Procedures</dc:title>
  <dc:creator>Wendy</dc:creator>
  <cp:lastModifiedBy>Jennifer High</cp:lastModifiedBy>
  <cp:revision>71</cp:revision>
  <dcterms:created xsi:type="dcterms:W3CDTF">2008-07-13T16:43:11Z</dcterms:created>
  <dcterms:modified xsi:type="dcterms:W3CDTF">2014-08-04T19:04:41Z</dcterms:modified>
</cp:coreProperties>
</file>